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387" r:id="rId3"/>
    <p:sldId id="301" r:id="rId4"/>
    <p:sldId id="353" r:id="rId5"/>
    <p:sldId id="393" r:id="rId6"/>
    <p:sldId id="386" r:id="rId7"/>
    <p:sldId id="385" r:id="rId8"/>
    <p:sldId id="388" r:id="rId9"/>
    <p:sldId id="382" r:id="rId10"/>
    <p:sldId id="383" r:id="rId11"/>
    <p:sldId id="384" r:id="rId12"/>
    <p:sldId id="389" r:id="rId13"/>
    <p:sldId id="391" r:id="rId14"/>
    <p:sldId id="390" r:id="rId15"/>
    <p:sldId id="392" r:id="rId16"/>
    <p:sldId id="366" r:id="rId17"/>
    <p:sldId id="262" r:id="rId18"/>
    <p:sldId id="350" r:id="rId19"/>
    <p:sldId id="394" r:id="rId20"/>
    <p:sldId id="372" r:id="rId21"/>
    <p:sldId id="380" r:id="rId22"/>
    <p:sldId id="395" r:id="rId23"/>
    <p:sldId id="396" r:id="rId24"/>
  </p:sldIdLst>
  <p:sldSz cx="9144000" cy="5143500" type="screen16x9"/>
  <p:notesSz cx="6888163" cy="100203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08" d="100"/>
          <a:sy n="108" d="100"/>
        </p:scale>
        <p:origin x="-78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9F9C7-1351-4CFF-8E5A-99110A7FFB27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46DCB8-42B8-4C31-B847-338DCEE13724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Муниципальные образовательные учреждения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Всего - 31 </a:t>
          </a:r>
        </a:p>
      </dgm:t>
    </dgm:pt>
    <dgm:pt modelId="{5A68E8D6-3BE5-44F8-AD25-384BC130170F}" type="parTrans" cxnId="{0C9B35AF-DB44-4E20-B149-EF9736BB1931}">
      <dgm:prSet/>
      <dgm:spPr/>
      <dgm:t>
        <a:bodyPr/>
        <a:lstStyle/>
        <a:p>
          <a:endParaRPr lang="ru-RU"/>
        </a:p>
      </dgm:t>
    </dgm:pt>
    <dgm:pt modelId="{36086225-480B-4EED-B1EE-10185A6FE82E}" type="sibTrans" cxnId="{0C9B35AF-DB44-4E20-B149-EF9736BB1931}">
      <dgm:prSet/>
      <dgm:spPr/>
      <dgm:t>
        <a:bodyPr/>
        <a:lstStyle/>
        <a:p>
          <a:endParaRPr lang="ru-RU"/>
        </a:p>
      </dgm:t>
    </dgm:pt>
    <dgm:pt modelId="{A052EEE1-FBA7-4039-889B-59A272FF9DE0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15</a:t>
          </a:r>
        </a:p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дошкольных образовательных учреждений</a:t>
          </a:r>
        </a:p>
      </dgm:t>
    </dgm:pt>
    <dgm:pt modelId="{63BC3817-7828-4CB7-8AF5-9EB3E5F5DDB9}" type="parTrans" cxnId="{F7002273-DD53-437E-A7DA-B0261B3FE0E6}">
      <dgm:prSet/>
      <dgm:spPr/>
      <dgm:t>
        <a:bodyPr/>
        <a:lstStyle/>
        <a:p>
          <a:endParaRPr lang="ru-RU"/>
        </a:p>
      </dgm:t>
    </dgm:pt>
    <dgm:pt modelId="{F3ADA4D9-CA14-4726-97EB-B13133B46885}" type="sibTrans" cxnId="{F7002273-DD53-437E-A7DA-B0261B3FE0E6}">
      <dgm:prSet/>
      <dgm:spPr/>
      <dgm:t>
        <a:bodyPr/>
        <a:lstStyle/>
        <a:p>
          <a:endParaRPr lang="ru-RU"/>
        </a:p>
      </dgm:t>
    </dgm:pt>
    <dgm:pt modelId="{B20169D3-9526-4305-B565-1E26C9E87DA7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14</a:t>
          </a:r>
        </a:p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общеобразовательных учреждений</a:t>
          </a:r>
        </a:p>
      </dgm:t>
    </dgm:pt>
    <dgm:pt modelId="{6E940918-7159-48EA-B188-EBD557D9B509}" type="parTrans" cxnId="{89BD2434-B39D-47B9-A3A6-10CC653B7CD2}">
      <dgm:prSet/>
      <dgm:spPr/>
      <dgm:t>
        <a:bodyPr/>
        <a:lstStyle/>
        <a:p>
          <a:endParaRPr lang="ru-RU"/>
        </a:p>
      </dgm:t>
    </dgm:pt>
    <dgm:pt modelId="{F3A54A66-6073-4F1F-8858-A3737FBF680B}" type="sibTrans" cxnId="{89BD2434-B39D-47B9-A3A6-10CC653B7CD2}">
      <dgm:prSet/>
      <dgm:spPr/>
      <dgm:t>
        <a:bodyPr/>
        <a:lstStyle/>
        <a:p>
          <a:endParaRPr lang="ru-RU"/>
        </a:p>
      </dgm:t>
    </dgm:pt>
    <dgm:pt modelId="{50470FE6-3806-475E-A984-0165461348A4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b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учреждения дополнительного образования</a:t>
          </a:r>
        </a:p>
      </dgm:t>
    </dgm:pt>
    <dgm:pt modelId="{DFE3326D-FEA1-43CE-89CD-61A8C33EEA12}" type="parTrans" cxnId="{CD446869-038B-4F15-AEE0-69C30D582C23}">
      <dgm:prSet/>
      <dgm:spPr/>
      <dgm:t>
        <a:bodyPr/>
        <a:lstStyle/>
        <a:p>
          <a:endParaRPr lang="ru-RU"/>
        </a:p>
      </dgm:t>
    </dgm:pt>
    <dgm:pt modelId="{D5D65DF4-CEDE-4F9E-ADD2-F006B7433761}" type="sibTrans" cxnId="{CD446869-038B-4F15-AEE0-69C30D582C23}">
      <dgm:prSet/>
      <dgm:spPr/>
      <dgm:t>
        <a:bodyPr/>
        <a:lstStyle/>
        <a:p>
          <a:endParaRPr lang="ru-RU"/>
        </a:p>
      </dgm:t>
    </dgm:pt>
    <dgm:pt modelId="{0316DE26-FEF3-45CA-AFA8-A8416609DEF6}" type="pres">
      <dgm:prSet presAssocID="{2339F9C7-1351-4CFF-8E5A-99110A7FFB2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4FC1B3-9374-44AC-B59E-EF055499EE84}" type="pres">
      <dgm:prSet presAssocID="{3D46DCB8-42B8-4C31-B847-338DCEE13724}" presName="hierRoot1" presStyleCnt="0">
        <dgm:presLayoutVars>
          <dgm:hierBranch/>
        </dgm:presLayoutVars>
      </dgm:prSet>
      <dgm:spPr/>
    </dgm:pt>
    <dgm:pt modelId="{5B7FD4CC-8E1B-4E79-A703-C316ACD1A4F3}" type="pres">
      <dgm:prSet presAssocID="{3D46DCB8-42B8-4C31-B847-338DCEE13724}" presName="rootComposite1" presStyleCnt="0"/>
      <dgm:spPr/>
    </dgm:pt>
    <dgm:pt modelId="{BE774DBF-EA07-4E66-A2B9-8B2DECFC6116}" type="pres">
      <dgm:prSet presAssocID="{3D46DCB8-42B8-4C31-B847-338DCEE13724}" presName="rootText1" presStyleLbl="node0" presStyleIdx="0" presStyleCnt="1" custScaleX="427837" custScaleY="94877" custLinFactNeighborX="-4881" custLinFactNeighborY="-475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4D2361-4E44-4B71-B054-BDB17187927C}" type="pres">
      <dgm:prSet presAssocID="{3D46DCB8-42B8-4C31-B847-338DCEE1372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1791261-8546-4B92-8F45-C3F165EF09E4}" type="pres">
      <dgm:prSet presAssocID="{3D46DCB8-42B8-4C31-B847-338DCEE13724}" presName="hierChild2" presStyleCnt="0"/>
      <dgm:spPr/>
    </dgm:pt>
    <dgm:pt modelId="{B683EB90-8123-4574-A84D-FD91901DD198}" type="pres">
      <dgm:prSet presAssocID="{63BC3817-7828-4CB7-8AF5-9EB3E5F5DDB9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656FC0F-1854-4978-A1DC-7B082E06C4C9}" type="pres">
      <dgm:prSet presAssocID="{A052EEE1-FBA7-4039-889B-59A272FF9DE0}" presName="hierRoot2" presStyleCnt="0">
        <dgm:presLayoutVars>
          <dgm:hierBranch val="init"/>
        </dgm:presLayoutVars>
      </dgm:prSet>
      <dgm:spPr/>
    </dgm:pt>
    <dgm:pt modelId="{33929128-45FB-49E8-9ED2-863E2DEC728B}" type="pres">
      <dgm:prSet presAssocID="{A052EEE1-FBA7-4039-889B-59A272FF9DE0}" presName="rootComposite" presStyleCnt="0"/>
      <dgm:spPr/>
    </dgm:pt>
    <dgm:pt modelId="{7DAFB19D-C89A-45C3-B124-EC8BB8E28DE8}" type="pres">
      <dgm:prSet presAssocID="{A052EEE1-FBA7-4039-889B-59A272FF9DE0}" presName="rootText" presStyleLbl="node2" presStyleIdx="0" presStyleCnt="3" custScaleX="132397" custScaleY="231268" custLinFactNeighborX="-212" custLinFactNeighborY="499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FE67D5-148D-47AD-97BC-626018A0F63B}" type="pres">
      <dgm:prSet presAssocID="{A052EEE1-FBA7-4039-889B-59A272FF9DE0}" presName="rootConnector" presStyleLbl="node2" presStyleIdx="0" presStyleCnt="3"/>
      <dgm:spPr/>
      <dgm:t>
        <a:bodyPr/>
        <a:lstStyle/>
        <a:p>
          <a:endParaRPr lang="ru-RU"/>
        </a:p>
      </dgm:t>
    </dgm:pt>
    <dgm:pt modelId="{1AC4E486-7581-44DF-AACC-AD9B597C6A9B}" type="pres">
      <dgm:prSet presAssocID="{A052EEE1-FBA7-4039-889B-59A272FF9DE0}" presName="hierChild4" presStyleCnt="0"/>
      <dgm:spPr/>
    </dgm:pt>
    <dgm:pt modelId="{1D440C9E-BACC-43D9-87DB-7BE87DD8430B}" type="pres">
      <dgm:prSet presAssocID="{A052EEE1-FBA7-4039-889B-59A272FF9DE0}" presName="hierChild5" presStyleCnt="0"/>
      <dgm:spPr/>
    </dgm:pt>
    <dgm:pt modelId="{21A4634B-8B81-4C68-B63E-74BCD37EE1D3}" type="pres">
      <dgm:prSet presAssocID="{6E940918-7159-48EA-B188-EBD557D9B509}" presName="Name35" presStyleLbl="parChTrans1D2" presStyleIdx="1" presStyleCnt="3"/>
      <dgm:spPr/>
      <dgm:t>
        <a:bodyPr/>
        <a:lstStyle/>
        <a:p>
          <a:endParaRPr lang="ru-RU"/>
        </a:p>
      </dgm:t>
    </dgm:pt>
    <dgm:pt modelId="{0DD1F759-498E-414D-AB2E-5ACD81435D43}" type="pres">
      <dgm:prSet presAssocID="{B20169D3-9526-4305-B565-1E26C9E87DA7}" presName="hierRoot2" presStyleCnt="0">
        <dgm:presLayoutVars>
          <dgm:hierBranch val="init"/>
        </dgm:presLayoutVars>
      </dgm:prSet>
      <dgm:spPr/>
    </dgm:pt>
    <dgm:pt modelId="{74E16038-C15B-44D9-8360-429942160C17}" type="pres">
      <dgm:prSet presAssocID="{B20169D3-9526-4305-B565-1E26C9E87DA7}" presName="rootComposite" presStyleCnt="0"/>
      <dgm:spPr/>
    </dgm:pt>
    <dgm:pt modelId="{ACCB983A-566A-473D-8BA2-CE69786AFC64}" type="pres">
      <dgm:prSet presAssocID="{B20169D3-9526-4305-B565-1E26C9E87DA7}" presName="rootText" presStyleLbl="node2" presStyleIdx="1" presStyleCnt="3" custScaleX="155012" custScaleY="214620" custLinFactNeighborX="-2951" custLinFactNeighborY="558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114E5A-F52C-499D-9639-E5AC108A623F}" type="pres">
      <dgm:prSet presAssocID="{B20169D3-9526-4305-B565-1E26C9E87DA7}" presName="rootConnector" presStyleLbl="node2" presStyleIdx="1" presStyleCnt="3"/>
      <dgm:spPr/>
      <dgm:t>
        <a:bodyPr/>
        <a:lstStyle/>
        <a:p>
          <a:endParaRPr lang="ru-RU"/>
        </a:p>
      </dgm:t>
    </dgm:pt>
    <dgm:pt modelId="{D834BA7D-88A4-4BD0-B023-36288FD89033}" type="pres">
      <dgm:prSet presAssocID="{B20169D3-9526-4305-B565-1E26C9E87DA7}" presName="hierChild4" presStyleCnt="0"/>
      <dgm:spPr/>
    </dgm:pt>
    <dgm:pt modelId="{B9DFC6B6-FA6A-498A-89B9-8E3EF6BE0BFF}" type="pres">
      <dgm:prSet presAssocID="{B20169D3-9526-4305-B565-1E26C9E87DA7}" presName="hierChild5" presStyleCnt="0"/>
      <dgm:spPr/>
    </dgm:pt>
    <dgm:pt modelId="{26DA1408-DA4C-446F-8A58-8CFD0E102906}" type="pres">
      <dgm:prSet presAssocID="{DFE3326D-FEA1-43CE-89CD-61A8C33EEA12}" presName="Name35" presStyleLbl="parChTrans1D2" presStyleIdx="2" presStyleCnt="3"/>
      <dgm:spPr/>
      <dgm:t>
        <a:bodyPr/>
        <a:lstStyle/>
        <a:p>
          <a:endParaRPr lang="ru-RU"/>
        </a:p>
      </dgm:t>
    </dgm:pt>
    <dgm:pt modelId="{209EB6D8-BB3C-475D-8A3B-4AC2BADFB69D}" type="pres">
      <dgm:prSet presAssocID="{50470FE6-3806-475E-A984-0165461348A4}" presName="hierRoot2" presStyleCnt="0">
        <dgm:presLayoutVars>
          <dgm:hierBranch val="init"/>
        </dgm:presLayoutVars>
      </dgm:prSet>
      <dgm:spPr/>
    </dgm:pt>
    <dgm:pt modelId="{63BB2AB0-D65D-4D2B-B34C-4A131E177A5D}" type="pres">
      <dgm:prSet presAssocID="{50470FE6-3806-475E-A984-0165461348A4}" presName="rootComposite" presStyleCnt="0"/>
      <dgm:spPr/>
    </dgm:pt>
    <dgm:pt modelId="{7A8D59C1-FBA2-4273-BCDE-C0ACE92DC9CA}" type="pres">
      <dgm:prSet presAssocID="{50470FE6-3806-475E-A984-0165461348A4}" presName="rootText" presStyleLbl="node2" presStyleIdx="2" presStyleCnt="3" custScaleX="122140" custScaleY="208669" custLinFactNeighborX="-4201" custLinFactNeighborY="577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20A902-3D69-4524-ACD5-1707F92B3C95}" type="pres">
      <dgm:prSet presAssocID="{50470FE6-3806-475E-A984-0165461348A4}" presName="rootConnector" presStyleLbl="node2" presStyleIdx="2" presStyleCnt="3"/>
      <dgm:spPr/>
      <dgm:t>
        <a:bodyPr/>
        <a:lstStyle/>
        <a:p>
          <a:endParaRPr lang="ru-RU"/>
        </a:p>
      </dgm:t>
    </dgm:pt>
    <dgm:pt modelId="{BD64414C-B59A-46CE-BF10-1952B73A3D76}" type="pres">
      <dgm:prSet presAssocID="{50470FE6-3806-475E-A984-0165461348A4}" presName="hierChild4" presStyleCnt="0"/>
      <dgm:spPr/>
    </dgm:pt>
    <dgm:pt modelId="{F0CCA58F-E025-4786-89AC-0F9A426DE9A7}" type="pres">
      <dgm:prSet presAssocID="{50470FE6-3806-475E-A984-0165461348A4}" presName="hierChild5" presStyleCnt="0"/>
      <dgm:spPr/>
    </dgm:pt>
    <dgm:pt modelId="{A9EB4C9A-C076-4ACE-A4C9-C1D01D7E01B0}" type="pres">
      <dgm:prSet presAssocID="{3D46DCB8-42B8-4C31-B847-338DCEE13724}" presName="hierChild3" presStyleCnt="0"/>
      <dgm:spPr/>
    </dgm:pt>
  </dgm:ptLst>
  <dgm:cxnLst>
    <dgm:cxn modelId="{5D3E7FC2-596D-4BB6-8599-30B4C17498A7}" type="presOf" srcId="{A052EEE1-FBA7-4039-889B-59A272FF9DE0}" destId="{C0FE67D5-148D-47AD-97BC-626018A0F63B}" srcOrd="1" destOrd="0" presId="urn:microsoft.com/office/officeart/2005/8/layout/orgChart1"/>
    <dgm:cxn modelId="{AF44BEB1-C540-460D-A636-0697C1FC44FF}" type="presOf" srcId="{50470FE6-3806-475E-A984-0165461348A4}" destId="{B120A902-3D69-4524-ACD5-1707F92B3C95}" srcOrd="1" destOrd="0" presId="urn:microsoft.com/office/officeart/2005/8/layout/orgChart1"/>
    <dgm:cxn modelId="{46CFD75A-9BA9-4488-ABE1-B213E62E1336}" type="presOf" srcId="{6E940918-7159-48EA-B188-EBD557D9B509}" destId="{21A4634B-8B81-4C68-B63E-74BCD37EE1D3}" srcOrd="0" destOrd="0" presId="urn:microsoft.com/office/officeart/2005/8/layout/orgChart1"/>
    <dgm:cxn modelId="{89BD2434-B39D-47B9-A3A6-10CC653B7CD2}" srcId="{3D46DCB8-42B8-4C31-B847-338DCEE13724}" destId="{B20169D3-9526-4305-B565-1E26C9E87DA7}" srcOrd="1" destOrd="0" parTransId="{6E940918-7159-48EA-B188-EBD557D9B509}" sibTransId="{F3A54A66-6073-4F1F-8858-A3737FBF680B}"/>
    <dgm:cxn modelId="{97F9BD96-001E-4B83-B3D7-DDCC970E5C00}" type="presOf" srcId="{3D46DCB8-42B8-4C31-B847-338DCEE13724}" destId="{1B4D2361-4E44-4B71-B054-BDB17187927C}" srcOrd="1" destOrd="0" presId="urn:microsoft.com/office/officeart/2005/8/layout/orgChart1"/>
    <dgm:cxn modelId="{9F4C86EA-C4AD-48A7-A815-BC875C7A956A}" type="presOf" srcId="{2339F9C7-1351-4CFF-8E5A-99110A7FFB27}" destId="{0316DE26-FEF3-45CA-AFA8-A8416609DEF6}" srcOrd="0" destOrd="0" presId="urn:microsoft.com/office/officeart/2005/8/layout/orgChart1"/>
    <dgm:cxn modelId="{085BF5C7-152C-47E9-AF3F-6AACC6754C9C}" type="presOf" srcId="{A052EEE1-FBA7-4039-889B-59A272FF9DE0}" destId="{7DAFB19D-C89A-45C3-B124-EC8BB8E28DE8}" srcOrd="0" destOrd="0" presId="urn:microsoft.com/office/officeart/2005/8/layout/orgChart1"/>
    <dgm:cxn modelId="{9623ACB0-B6D1-41EA-9637-4BFEC4BD72C6}" type="presOf" srcId="{DFE3326D-FEA1-43CE-89CD-61A8C33EEA12}" destId="{26DA1408-DA4C-446F-8A58-8CFD0E102906}" srcOrd="0" destOrd="0" presId="urn:microsoft.com/office/officeart/2005/8/layout/orgChart1"/>
    <dgm:cxn modelId="{F67BFDA3-3BFC-45EB-8390-C221E2B5BF9A}" type="presOf" srcId="{B20169D3-9526-4305-B565-1E26C9E87DA7}" destId="{E1114E5A-F52C-499D-9639-E5AC108A623F}" srcOrd="1" destOrd="0" presId="urn:microsoft.com/office/officeart/2005/8/layout/orgChart1"/>
    <dgm:cxn modelId="{86F057F3-F30D-47E4-89FB-97DFA31C5544}" type="presOf" srcId="{63BC3817-7828-4CB7-8AF5-9EB3E5F5DDB9}" destId="{B683EB90-8123-4574-A84D-FD91901DD198}" srcOrd="0" destOrd="0" presId="urn:microsoft.com/office/officeart/2005/8/layout/orgChart1"/>
    <dgm:cxn modelId="{79756AC3-CDDC-456F-BE55-B22BA3FBE5DC}" type="presOf" srcId="{B20169D3-9526-4305-B565-1E26C9E87DA7}" destId="{ACCB983A-566A-473D-8BA2-CE69786AFC64}" srcOrd="0" destOrd="0" presId="urn:microsoft.com/office/officeart/2005/8/layout/orgChart1"/>
    <dgm:cxn modelId="{5EB88030-2435-418C-B342-3DDB1AC22256}" type="presOf" srcId="{3D46DCB8-42B8-4C31-B847-338DCEE13724}" destId="{BE774DBF-EA07-4E66-A2B9-8B2DECFC6116}" srcOrd="0" destOrd="0" presId="urn:microsoft.com/office/officeart/2005/8/layout/orgChart1"/>
    <dgm:cxn modelId="{CD446869-038B-4F15-AEE0-69C30D582C23}" srcId="{3D46DCB8-42B8-4C31-B847-338DCEE13724}" destId="{50470FE6-3806-475E-A984-0165461348A4}" srcOrd="2" destOrd="0" parTransId="{DFE3326D-FEA1-43CE-89CD-61A8C33EEA12}" sibTransId="{D5D65DF4-CEDE-4F9E-ADD2-F006B7433761}"/>
    <dgm:cxn modelId="{7CF534BF-2278-4FCB-985A-E186A39DE8FD}" type="presOf" srcId="{50470FE6-3806-475E-A984-0165461348A4}" destId="{7A8D59C1-FBA2-4273-BCDE-C0ACE92DC9CA}" srcOrd="0" destOrd="0" presId="urn:microsoft.com/office/officeart/2005/8/layout/orgChart1"/>
    <dgm:cxn modelId="{0C9B35AF-DB44-4E20-B149-EF9736BB1931}" srcId="{2339F9C7-1351-4CFF-8E5A-99110A7FFB27}" destId="{3D46DCB8-42B8-4C31-B847-338DCEE13724}" srcOrd="0" destOrd="0" parTransId="{5A68E8D6-3BE5-44F8-AD25-384BC130170F}" sibTransId="{36086225-480B-4EED-B1EE-10185A6FE82E}"/>
    <dgm:cxn modelId="{F7002273-DD53-437E-A7DA-B0261B3FE0E6}" srcId="{3D46DCB8-42B8-4C31-B847-338DCEE13724}" destId="{A052EEE1-FBA7-4039-889B-59A272FF9DE0}" srcOrd="0" destOrd="0" parTransId="{63BC3817-7828-4CB7-8AF5-9EB3E5F5DDB9}" sibTransId="{F3ADA4D9-CA14-4726-97EB-B13133B46885}"/>
    <dgm:cxn modelId="{8F70D733-608D-43F7-8FD0-BF41138FC46C}" type="presParOf" srcId="{0316DE26-FEF3-45CA-AFA8-A8416609DEF6}" destId="{DC4FC1B3-9374-44AC-B59E-EF055499EE84}" srcOrd="0" destOrd="0" presId="urn:microsoft.com/office/officeart/2005/8/layout/orgChart1"/>
    <dgm:cxn modelId="{EA19DF1A-C245-469B-BE45-5624A0B747E3}" type="presParOf" srcId="{DC4FC1B3-9374-44AC-B59E-EF055499EE84}" destId="{5B7FD4CC-8E1B-4E79-A703-C316ACD1A4F3}" srcOrd="0" destOrd="0" presId="urn:microsoft.com/office/officeart/2005/8/layout/orgChart1"/>
    <dgm:cxn modelId="{7F77DBF2-E281-4AEB-B25D-EDD2C7369AC5}" type="presParOf" srcId="{5B7FD4CC-8E1B-4E79-A703-C316ACD1A4F3}" destId="{BE774DBF-EA07-4E66-A2B9-8B2DECFC6116}" srcOrd="0" destOrd="0" presId="urn:microsoft.com/office/officeart/2005/8/layout/orgChart1"/>
    <dgm:cxn modelId="{68B7DC83-8A42-414B-ACD9-56C4C079B744}" type="presParOf" srcId="{5B7FD4CC-8E1B-4E79-A703-C316ACD1A4F3}" destId="{1B4D2361-4E44-4B71-B054-BDB17187927C}" srcOrd="1" destOrd="0" presId="urn:microsoft.com/office/officeart/2005/8/layout/orgChart1"/>
    <dgm:cxn modelId="{57401E1C-98A8-4655-9D6A-63080D3586F1}" type="presParOf" srcId="{DC4FC1B3-9374-44AC-B59E-EF055499EE84}" destId="{91791261-8546-4B92-8F45-C3F165EF09E4}" srcOrd="1" destOrd="0" presId="urn:microsoft.com/office/officeart/2005/8/layout/orgChart1"/>
    <dgm:cxn modelId="{CE9035C4-15AF-4DBB-ABFB-F11851D7D86B}" type="presParOf" srcId="{91791261-8546-4B92-8F45-C3F165EF09E4}" destId="{B683EB90-8123-4574-A84D-FD91901DD198}" srcOrd="0" destOrd="0" presId="urn:microsoft.com/office/officeart/2005/8/layout/orgChart1"/>
    <dgm:cxn modelId="{AE989BDD-00D8-4FE0-9CCB-CB961490293E}" type="presParOf" srcId="{91791261-8546-4B92-8F45-C3F165EF09E4}" destId="{4656FC0F-1854-4978-A1DC-7B082E06C4C9}" srcOrd="1" destOrd="0" presId="urn:microsoft.com/office/officeart/2005/8/layout/orgChart1"/>
    <dgm:cxn modelId="{7C9F4609-B823-4F28-B454-20819B832C3E}" type="presParOf" srcId="{4656FC0F-1854-4978-A1DC-7B082E06C4C9}" destId="{33929128-45FB-49E8-9ED2-863E2DEC728B}" srcOrd="0" destOrd="0" presId="urn:microsoft.com/office/officeart/2005/8/layout/orgChart1"/>
    <dgm:cxn modelId="{46507911-4119-4227-BF5C-304DCA9DE9F1}" type="presParOf" srcId="{33929128-45FB-49E8-9ED2-863E2DEC728B}" destId="{7DAFB19D-C89A-45C3-B124-EC8BB8E28DE8}" srcOrd="0" destOrd="0" presId="urn:microsoft.com/office/officeart/2005/8/layout/orgChart1"/>
    <dgm:cxn modelId="{EAFA8F93-E38F-43FB-AF9E-211B1C585AAD}" type="presParOf" srcId="{33929128-45FB-49E8-9ED2-863E2DEC728B}" destId="{C0FE67D5-148D-47AD-97BC-626018A0F63B}" srcOrd="1" destOrd="0" presId="urn:microsoft.com/office/officeart/2005/8/layout/orgChart1"/>
    <dgm:cxn modelId="{25F946BC-6AEF-42ED-9321-768C59206E86}" type="presParOf" srcId="{4656FC0F-1854-4978-A1DC-7B082E06C4C9}" destId="{1AC4E486-7581-44DF-AACC-AD9B597C6A9B}" srcOrd="1" destOrd="0" presId="urn:microsoft.com/office/officeart/2005/8/layout/orgChart1"/>
    <dgm:cxn modelId="{5EDF6852-D5A7-4B03-9B76-74E945B4AEAB}" type="presParOf" srcId="{4656FC0F-1854-4978-A1DC-7B082E06C4C9}" destId="{1D440C9E-BACC-43D9-87DB-7BE87DD8430B}" srcOrd="2" destOrd="0" presId="urn:microsoft.com/office/officeart/2005/8/layout/orgChart1"/>
    <dgm:cxn modelId="{EAE21B91-5B40-411E-B079-B466485DFA48}" type="presParOf" srcId="{91791261-8546-4B92-8F45-C3F165EF09E4}" destId="{21A4634B-8B81-4C68-B63E-74BCD37EE1D3}" srcOrd="2" destOrd="0" presId="urn:microsoft.com/office/officeart/2005/8/layout/orgChart1"/>
    <dgm:cxn modelId="{9C0750E9-5808-4E77-9D55-8C7D8261EEB2}" type="presParOf" srcId="{91791261-8546-4B92-8F45-C3F165EF09E4}" destId="{0DD1F759-498E-414D-AB2E-5ACD81435D43}" srcOrd="3" destOrd="0" presId="urn:microsoft.com/office/officeart/2005/8/layout/orgChart1"/>
    <dgm:cxn modelId="{76DC5E65-41EB-4C5E-AFAF-70FD1B4B1351}" type="presParOf" srcId="{0DD1F759-498E-414D-AB2E-5ACD81435D43}" destId="{74E16038-C15B-44D9-8360-429942160C17}" srcOrd="0" destOrd="0" presId="urn:microsoft.com/office/officeart/2005/8/layout/orgChart1"/>
    <dgm:cxn modelId="{08D222DA-C39D-4770-9588-C88B6902A80A}" type="presParOf" srcId="{74E16038-C15B-44D9-8360-429942160C17}" destId="{ACCB983A-566A-473D-8BA2-CE69786AFC64}" srcOrd="0" destOrd="0" presId="urn:microsoft.com/office/officeart/2005/8/layout/orgChart1"/>
    <dgm:cxn modelId="{A99B8C74-D3E1-402B-8CC2-72F34D2022F9}" type="presParOf" srcId="{74E16038-C15B-44D9-8360-429942160C17}" destId="{E1114E5A-F52C-499D-9639-E5AC108A623F}" srcOrd="1" destOrd="0" presId="urn:microsoft.com/office/officeart/2005/8/layout/orgChart1"/>
    <dgm:cxn modelId="{248C0752-6847-4F7B-A8BD-C4EE87C22A9B}" type="presParOf" srcId="{0DD1F759-498E-414D-AB2E-5ACD81435D43}" destId="{D834BA7D-88A4-4BD0-B023-36288FD89033}" srcOrd="1" destOrd="0" presId="urn:microsoft.com/office/officeart/2005/8/layout/orgChart1"/>
    <dgm:cxn modelId="{24636BBE-29AA-4E33-94FD-0ADBFA74AA18}" type="presParOf" srcId="{0DD1F759-498E-414D-AB2E-5ACD81435D43}" destId="{B9DFC6B6-FA6A-498A-89B9-8E3EF6BE0BFF}" srcOrd="2" destOrd="0" presId="urn:microsoft.com/office/officeart/2005/8/layout/orgChart1"/>
    <dgm:cxn modelId="{8BA0727F-5952-4D62-8D34-34157E0A03FC}" type="presParOf" srcId="{91791261-8546-4B92-8F45-C3F165EF09E4}" destId="{26DA1408-DA4C-446F-8A58-8CFD0E102906}" srcOrd="4" destOrd="0" presId="urn:microsoft.com/office/officeart/2005/8/layout/orgChart1"/>
    <dgm:cxn modelId="{2C5FE1EF-D0DE-46C9-8829-AA64FA42D145}" type="presParOf" srcId="{91791261-8546-4B92-8F45-C3F165EF09E4}" destId="{209EB6D8-BB3C-475D-8A3B-4AC2BADFB69D}" srcOrd="5" destOrd="0" presId="urn:microsoft.com/office/officeart/2005/8/layout/orgChart1"/>
    <dgm:cxn modelId="{BF37B46D-F98D-43ED-BDDD-715933B6349C}" type="presParOf" srcId="{209EB6D8-BB3C-475D-8A3B-4AC2BADFB69D}" destId="{63BB2AB0-D65D-4D2B-B34C-4A131E177A5D}" srcOrd="0" destOrd="0" presId="urn:microsoft.com/office/officeart/2005/8/layout/orgChart1"/>
    <dgm:cxn modelId="{DFF76800-77D7-4B8E-86E2-4894CBCAD94B}" type="presParOf" srcId="{63BB2AB0-D65D-4D2B-B34C-4A131E177A5D}" destId="{7A8D59C1-FBA2-4273-BCDE-C0ACE92DC9CA}" srcOrd="0" destOrd="0" presId="urn:microsoft.com/office/officeart/2005/8/layout/orgChart1"/>
    <dgm:cxn modelId="{9E17590F-F0DC-4D87-B783-080B1B5A3370}" type="presParOf" srcId="{63BB2AB0-D65D-4D2B-B34C-4A131E177A5D}" destId="{B120A902-3D69-4524-ACD5-1707F92B3C95}" srcOrd="1" destOrd="0" presId="urn:microsoft.com/office/officeart/2005/8/layout/orgChart1"/>
    <dgm:cxn modelId="{9C449C37-70D6-413A-B17C-F5B138A2D8AF}" type="presParOf" srcId="{209EB6D8-BB3C-475D-8A3B-4AC2BADFB69D}" destId="{BD64414C-B59A-46CE-BF10-1952B73A3D76}" srcOrd="1" destOrd="0" presId="urn:microsoft.com/office/officeart/2005/8/layout/orgChart1"/>
    <dgm:cxn modelId="{186A562E-DC63-4CF6-A0D4-986545263B19}" type="presParOf" srcId="{209EB6D8-BB3C-475D-8A3B-4AC2BADFB69D}" destId="{F0CCA58F-E025-4786-89AC-0F9A426DE9A7}" srcOrd="2" destOrd="0" presId="urn:microsoft.com/office/officeart/2005/8/layout/orgChart1"/>
    <dgm:cxn modelId="{66E0F911-71E9-455C-985A-63238D0C8DF4}" type="presParOf" srcId="{DC4FC1B3-9374-44AC-B59E-EF055499EE84}" destId="{A9EB4C9A-C076-4ACE-A4C9-C1D01D7E01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1E19A2-36F0-4151-95A5-3A4C29DBFC31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C3ABCC39-096D-48F8-9888-7DEBE3DB1DC8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материально-технических условий в общеобразовательных организациях</a:t>
          </a:r>
        </a:p>
      </dgm:t>
    </dgm:pt>
    <dgm:pt modelId="{F42FE6AA-C761-4FDB-9963-97BBAC8296E9}" type="parTrans" cxnId="{F610462A-8E0C-4C09-8055-E93B186B5961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62E462-FD63-488D-9725-270678BA6130}" type="sibTrans" cxnId="{F610462A-8E0C-4C09-8055-E93B186B5961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CF1249-3623-4E3D-A46F-C8270DFC9925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кадрового состава в общеобразовательных организациях</a:t>
          </a:r>
        </a:p>
      </dgm:t>
    </dgm:pt>
    <dgm:pt modelId="{D0E5B32B-C234-4FBE-9171-8BA3649591FB}" type="parTrans" cxnId="{DF387098-0288-4CDA-A116-C98906CDF08B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7ECFD6-B1F7-430B-AC70-23E48021659C}" type="sibTrans" cxnId="{DF387098-0288-4CDA-A116-C98906CDF08B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802E8F-EEB6-47E9-9B15-8DCB37434ED1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Адресная методическое сопровождение общеобразовательных организаций</a:t>
          </a:r>
        </a:p>
      </dgm:t>
    </dgm:pt>
    <dgm:pt modelId="{7AF5620B-24F8-475D-B5E3-9462C10A65E8}" type="parTrans" cxnId="{ED5BBAE1-3B0E-4F2E-94DC-FD2EF2F77EAA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6B22A6-020F-4BE7-8E77-DF330C8E93A8}" type="sibTrans" cxnId="{ED5BBAE1-3B0E-4F2E-94DC-FD2EF2F77EAA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E8E83B-9063-4D28-AF05-A9D407279B47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Привлечение ресурсов федеральных, региональных проектов</a:t>
          </a:r>
        </a:p>
      </dgm:t>
    </dgm:pt>
    <dgm:pt modelId="{1530421A-27B8-4218-856A-303700818C81}" type="parTrans" cxnId="{65A93C5D-4CDE-4C98-B37B-34C3685C8F7A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FB5BBF-08B9-4686-950B-C556E4EFF35B}" type="sibTrans" cxnId="{65A93C5D-4CDE-4C98-B37B-34C3685C8F7A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78CD8B-94C0-4DFC-A50F-D0622950B34E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учебной неуспешности в общеобразовательных организациях</a:t>
          </a:r>
        </a:p>
      </dgm:t>
    </dgm:pt>
    <dgm:pt modelId="{323FAA5A-ED0B-456C-8A2A-0A2D804BC213}" type="parTrans" cxnId="{78099CC0-07C4-4616-83A1-EE93A1BF5382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BFAF23-95FD-4542-B29F-FC8DE42A4DC0}" type="sibTrans" cxnId="{78099CC0-07C4-4616-83A1-EE93A1BF5382}">
      <dgm:prSet/>
      <dgm:spPr/>
      <dgm:t>
        <a:bodyPr/>
        <a:lstStyle/>
        <a:p>
          <a:endParaRPr lang="ru-RU" sz="1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D5FC41-BF59-49B4-AC5D-E3A1855381AE}" type="pres">
      <dgm:prSet presAssocID="{891E19A2-36F0-4151-95A5-3A4C29DBFC31}" presName="Name0" presStyleCnt="0">
        <dgm:presLayoutVars>
          <dgm:dir/>
          <dgm:animLvl val="lvl"/>
          <dgm:resizeHandles val="exact"/>
        </dgm:presLayoutVars>
      </dgm:prSet>
      <dgm:spPr/>
    </dgm:pt>
    <dgm:pt modelId="{F9A9B6F6-F023-4D3A-BAA7-BA68C97F2498}" type="pres">
      <dgm:prSet presAssocID="{C3ABCC39-096D-48F8-9888-7DEBE3DB1DC8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95AB7-8575-45C5-BE11-C64660AF289B}" type="pres">
      <dgm:prSet presAssocID="{1362E462-FD63-488D-9725-270678BA6130}" presName="parTxOnlySpace" presStyleCnt="0"/>
      <dgm:spPr/>
    </dgm:pt>
    <dgm:pt modelId="{545FF0A0-72DE-490B-833A-1FD3E6795B7D}" type="pres">
      <dgm:prSet presAssocID="{9ACF1249-3623-4E3D-A46F-C8270DFC9925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202AC-E559-44B1-961C-41D723FE907B}" type="pres">
      <dgm:prSet presAssocID="{5C7ECFD6-B1F7-430B-AC70-23E48021659C}" presName="parTxOnlySpace" presStyleCnt="0"/>
      <dgm:spPr/>
    </dgm:pt>
    <dgm:pt modelId="{AC8E0809-1FC5-4F2F-B818-DFA1FC3F0F0B}" type="pres">
      <dgm:prSet presAssocID="{42802E8F-EEB6-47E9-9B15-8DCB37434ED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C0F71-2C8D-44AA-8C3B-EFCE2750A3B5}" type="pres">
      <dgm:prSet presAssocID="{756B22A6-020F-4BE7-8E77-DF330C8E93A8}" presName="parTxOnlySpace" presStyleCnt="0"/>
      <dgm:spPr/>
    </dgm:pt>
    <dgm:pt modelId="{50D3DF8D-859F-49FF-A7E8-75EE1B66D4F8}" type="pres">
      <dgm:prSet presAssocID="{B278CD8B-94C0-4DFC-A50F-D0622950B34E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83116-A8EB-48EF-943A-E41A1D0733D3}" type="pres">
      <dgm:prSet presAssocID="{99BFAF23-95FD-4542-B29F-FC8DE42A4DC0}" presName="parTxOnlySpace" presStyleCnt="0"/>
      <dgm:spPr/>
    </dgm:pt>
    <dgm:pt modelId="{37F2272D-2232-418C-82EC-DA0E08DE134F}" type="pres">
      <dgm:prSet presAssocID="{4AE8E83B-9063-4D28-AF05-A9D407279B4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9585E8-DA09-4C97-803C-63291087AEAF}" type="presOf" srcId="{9ACF1249-3623-4E3D-A46F-C8270DFC9925}" destId="{545FF0A0-72DE-490B-833A-1FD3E6795B7D}" srcOrd="0" destOrd="0" presId="urn:microsoft.com/office/officeart/2005/8/layout/chevron1"/>
    <dgm:cxn modelId="{DF387098-0288-4CDA-A116-C98906CDF08B}" srcId="{891E19A2-36F0-4151-95A5-3A4C29DBFC31}" destId="{9ACF1249-3623-4E3D-A46F-C8270DFC9925}" srcOrd="1" destOrd="0" parTransId="{D0E5B32B-C234-4FBE-9171-8BA3649591FB}" sibTransId="{5C7ECFD6-B1F7-430B-AC70-23E48021659C}"/>
    <dgm:cxn modelId="{BC7BF47F-109A-40A8-8A0A-05B38B1209FC}" type="presOf" srcId="{42802E8F-EEB6-47E9-9B15-8DCB37434ED1}" destId="{AC8E0809-1FC5-4F2F-B818-DFA1FC3F0F0B}" srcOrd="0" destOrd="0" presId="urn:microsoft.com/office/officeart/2005/8/layout/chevron1"/>
    <dgm:cxn modelId="{EA72A49D-F1D3-4AA6-B06F-FF3CDD657C1F}" type="presOf" srcId="{C3ABCC39-096D-48F8-9888-7DEBE3DB1DC8}" destId="{F9A9B6F6-F023-4D3A-BAA7-BA68C97F2498}" srcOrd="0" destOrd="0" presId="urn:microsoft.com/office/officeart/2005/8/layout/chevron1"/>
    <dgm:cxn modelId="{65A93C5D-4CDE-4C98-B37B-34C3685C8F7A}" srcId="{891E19A2-36F0-4151-95A5-3A4C29DBFC31}" destId="{4AE8E83B-9063-4D28-AF05-A9D407279B47}" srcOrd="4" destOrd="0" parTransId="{1530421A-27B8-4218-856A-303700818C81}" sibTransId="{AEFB5BBF-08B9-4686-950B-C556E4EFF35B}"/>
    <dgm:cxn modelId="{F610462A-8E0C-4C09-8055-E93B186B5961}" srcId="{891E19A2-36F0-4151-95A5-3A4C29DBFC31}" destId="{C3ABCC39-096D-48F8-9888-7DEBE3DB1DC8}" srcOrd="0" destOrd="0" parTransId="{F42FE6AA-C761-4FDB-9963-97BBAC8296E9}" sibTransId="{1362E462-FD63-488D-9725-270678BA6130}"/>
    <dgm:cxn modelId="{6E57D882-A4A0-4470-9E8C-88ED246DD70D}" type="presOf" srcId="{B278CD8B-94C0-4DFC-A50F-D0622950B34E}" destId="{50D3DF8D-859F-49FF-A7E8-75EE1B66D4F8}" srcOrd="0" destOrd="0" presId="urn:microsoft.com/office/officeart/2005/8/layout/chevron1"/>
    <dgm:cxn modelId="{78099CC0-07C4-4616-83A1-EE93A1BF5382}" srcId="{891E19A2-36F0-4151-95A5-3A4C29DBFC31}" destId="{B278CD8B-94C0-4DFC-A50F-D0622950B34E}" srcOrd="3" destOrd="0" parTransId="{323FAA5A-ED0B-456C-8A2A-0A2D804BC213}" sibTransId="{99BFAF23-95FD-4542-B29F-FC8DE42A4DC0}"/>
    <dgm:cxn modelId="{645B7563-3BE3-41F3-A60B-3957B4133C0E}" type="presOf" srcId="{891E19A2-36F0-4151-95A5-3A4C29DBFC31}" destId="{F9D5FC41-BF59-49B4-AC5D-E3A1855381AE}" srcOrd="0" destOrd="0" presId="urn:microsoft.com/office/officeart/2005/8/layout/chevron1"/>
    <dgm:cxn modelId="{A2B271F4-59DC-43FF-80A9-533B46EC78F2}" type="presOf" srcId="{4AE8E83B-9063-4D28-AF05-A9D407279B47}" destId="{37F2272D-2232-418C-82EC-DA0E08DE134F}" srcOrd="0" destOrd="0" presId="urn:microsoft.com/office/officeart/2005/8/layout/chevron1"/>
    <dgm:cxn modelId="{ED5BBAE1-3B0E-4F2E-94DC-FD2EF2F77EAA}" srcId="{891E19A2-36F0-4151-95A5-3A4C29DBFC31}" destId="{42802E8F-EEB6-47E9-9B15-8DCB37434ED1}" srcOrd="2" destOrd="0" parTransId="{7AF5620B-24F8-475D-B5E3-9462C10A65E8}" sibTransId="{756B22A6-020F-4BE7-8E77-DF330C8E93A8}"/>
    <dgm:cxn modelId="{528990C9-0172-408B-8991-AE63E0915BC9}" type="presParOf" srcId="{F9D5FC41-BF59-49B4-AC5D-E3A1855381AE}" destId="{F9A9B6F6-F023-4D3A-BAA7-BA68C97F2498}" srcOrd="0" destOrd="0" presId="urn:microsoft.com/office/officeart/2005/8/layout/chevron1"/>
    <dgm:cxn modelId="{BD56E935-2716-4BFB-8245-AA8E0E2A1366}" type="presParOf" srcId="{F9D5FC41-BF59-49B4-AC5D-E3A1855381AE}" destId="{5A995AB7-8575-45C5-BE11-C64660AF289B}" srcOrd="1" destOrd="0" presId="urn:microsoft.com/office/officeart/2005/8/layout/chevron1"/>
    <dgm:cxn modelId="{90AE9F06-4CA9-443E-ADAB-73252C81D7FC}" type="presParOf" srcId="{F9D5FC41-BF59-49B4-AC5D-E3A1855381AE}" destId="{545FF0A0-72DE-490B-833A-1FD3E6795B7D}" srcOrd="2" destOrd="0" presId="urn:microsoft.com/office/officeart/2005/8/layout/chevron1"/>
    <dgm:cxn modelId="{25BF346D-7769-4013-BE17-C27F2DDC365D}" type="presParOf" srcId="{F9D5FC41-BF59-49B4-AC5D-E3A1855381AE}" destId="{8A4202AC-E559-44B1-961C-41D723FE907B}" srcOrd="3" destOrd="0" presId="urn:microsoft.com/office/officeart/2005/8/layout/chevron1"/>
    <dgm:cxn modelId="{32D9F1FE-8EDD-45AA-84D4-79BFF555397D}" type="presParOf" srcId="{F9D5FC41-BF59-49B4-AC5D-E3A1855381AE}" destId="{AC8E0809-1FC5-4F2F-B818-DFA1FC3F0F0B}" srcOrd="4" destOrd="0" presId="urn:microsoft.com/office/officeart/2005/8/layout/chevron1"/>
    <dgm:cxn modelId="{E2AE6F1D-B5B8-4D0F-9B91-44B2AF7E792F}" type="presParOf" srcId="{F9D5FC41-BF59-49B4-AC5D-E3A1855381AE}" destId="{C64C0F71-2C8D-44AA-8C3B-EFCE2750A3B5}" srcOrd="5" destOrd="0" presId="urn:microsoft.com/office/officeart/2005/8/layout/chevron1"/>
    <dgm:cxn modelId="{4F99C9E9-72A7-4628-B444-1AF3F687F2FA}" type="presParOf" srcId="{F9D5FC41-BF59-49B4-AC5D-E3A1855381AE}" destId="{50D3DF8D-859F-49FF-A7E8-75EE1B66D4F8}" srcOrd="6" destOrd="0" presId="urn:microsoft.com/office/officeart/2005/8/layout/chevron1"/>
    <dgm:cxn modelId="{5D52BC34-D478-4719-BA58-AB3D8C3D25E3}" type="presParOf" srcId="{F9D5FC41-BF59-49B4-AC5D-E3A1855381AE}" destId="{06583116-A8EB-48EF-943A-E41A1D0733D3}" srcOrd="7" destOrd="0" presId="urn:microsoft.com/office/officeart/2005/8/layout/chevron1"/>
    <dgm:cxn modelId="{7E95D26B-D20D-41C2-99AE-E43F5DDC35EC}" type="presParOf" srcId="{F9D5FC41-BF59-49B4-AC5D-E3A1855381AE}" destId="{37F2272D-2232-418C-82EC-DA0E08DE134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A1408-DA4C-446F-8A58-8CFD0E102906}">
      <dsp:nvSpPr>
        <dsp:cNvPr id="0" name=""/>
        <dsp:cNvSpPr/>
      </dsp:nvSpPr>
      <dsp:spPr>
        <a:xfrm>
          <a:off x="2641977" y="836291"/>
          <a:ext cx="1976172" cy="880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660"/>
              </a:lnTo>
              <a:lnTo>
                <a:pt x="1976172" y="754660"/>
              </a:lnTo>
              <a:lnTo>
                <a:pt x="1976172" y="880124"/>
              </a:lnTo>
            </a:path>
          </a:pathLst>
        </a:custGeom>
        <a:noFill/>
        <a:ln w="25400" cap="flat" cmpd="sng" algn="ctr"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4634B-8B81-4C68-B63E-74BCD37EE1D3}">
      <dsp:nvSpPr>
        <dsp:cNvPr id="0" name=""/>
        <dsp:cNvSpPr/>
      </dsp:nvSpPr>
      <dsp:spPr>
        <a:xfrm>
          <a:off x="2596257" y="836291"/>
          <a:ext cx="91440" cy="8684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3034"/>
              </a:lnTo>
              <a:lnTo>
                <a:pt x="130061" y="743034"/>
              </a:lnTo>
              <a:lnTo>
                <a:pt x="130061" y="868498"/>
              </a:lnTo>
            </a:path>
          </a:pathLst>
        </a:custGeom>
        <a:noFill/>
        <a:ln w="25400" cap="flat" cmpd="sng" algn="ctr"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3EB90-8123-4574-A84D-FD91901DD198}">
      <dsp:nvSpPr>
        <dsp:cNvPr id="0" name=""/>
        <dsp:cNvSpPr/>
      </dsp:nvSpPr>
      <dsp:spPr>
        <a:xfrm>
          <a:off x="791003" y="836291"/>
          <a:ext cx="1850973" cy="833475"/>
        </a:xfrm>
        <a:custGeom>
          <a:avLst/>
          <a:gdLst/>
          <a:ahLst/>
          <a:cxnLst/>
          <a:rect l="0" t="0" r="0" b="0"/>
          <a:pathLst>
            <a:path>
              <a:moveTo>
                <a:pt x="1850973" y="0"/>
              </a:moveTo>
              <a:lnTo>
                <a:pt x="1850973" y="708011"/>
              </a:lnTo>
              <a:lnTo>
                <a:pt x="0" y="708011"/>
              </a:lnTo>
              <a:lnTo>
                <a:pt x="0" y="833475"/>
              </a:lnTo>
            </a:path>
          </a:pathLst>
        </a:custGeom>
        <a:noFill/>
        <a:ln w="25400" cap="flat" cmpd="sng" algn="ctr"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74DBF-EA07-4E66-A2B9-8B2DECFC6116}">
      <dsp:nvSpPr>
        <dsp:cNvPr id="0" name=""/>
        <dsp:cNvSpPr/>
      </dsp:nvSpPr>
      <dsp:spPr>
        <a:xfrm>
          <a:off x="85873" y="269450"/>
          <a:ext cx="5112206" cy="566840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Муниципальные образовательные учреждения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Всего - 31 </a:t>
          </a:r>
        </a:p>
      </dsp:txBody>
      <dsp:txXfrm>
        <a:off x="85873" y="269450"/>
        <a:ext cx="5112206" cy="566840"/>
      </dsp:txXfrm>
    </dsp:sp>
    <dsp:sp modelId="{7DAFB19D-C89A-45C3-B124-EC8BB8E28DE8}">
      <dsp:nvSpPr>
        <dsp:cNvPr id="0" name=""/>
        <dsp:cNvSpPr/>
      </dsp:nvSpPr>
      <dsp:spPr>
        <a:xfrm>
          <a:off x="0" y="1669766"/>
          <a:ext cx="1582006" cy="1381705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15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дошкольных образовательных учреждений</a:t>
          </a:r>
        </a:p>
      </dsp:txBody>
      <dsp:txXfrm>
        <a:off x="0" y="1669766"/>
        <a:ext cx="1582006" cy="1381705"/>
      </dsp:txXfrm>
    </dsp:sp>
    <dsp:sp modelId="{ACCB983A-566A-473D-8BA2-CE69786AFC64}">
      <dsp:nvSpPr>
        <dsp:cNvPr id="0" name=""/>
        <dsp:cNvSpPr/>
      </dsp:nvSpPr>
      <dsp:spPr>
        <a:xfrm>
          <a:off x="1800202" y="1704789"/>
          <a:ext cx="1852232" cy="1282242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общеобразовательных учреждений</a:t>
          </a:r>
        </a:p>
      </dsp:txBody>
      <dsp:txXfrm>
        <a:off x="1800202" y="1704789"/>
        <a:ext cx="1852232" cy="1282242"/>
      </dsp:txXfrm>
    </dsp:sp>
    <dsp:sp modelId="{7A8D59C1-FBA2-4273-BCDE-C0ACE92DC9CA}">
      <dsp:nvSpPr>
        <dsp:cNvPr id="0" name=""/>
        <dsp:cNvSpPr/>
      </dsp:nvSpPr>
      <dsp:spPr>
        <a:xfrm>
          <a:off x="3888426" y="1716415"/>
          <a:ext cx="1459445" cy="1246688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b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учреждения дополнительного образования</a:t>
          </a:r>
        </a:p>
      </dsp:txBody>
      <dsp:txXfrm>
        <a:off x="3888426" y="1716415"/>
        <a:ext cx="1459445" cy="1246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A9B6F6-F023-4D3A-BAA7-BA68C97F2498}">
      <dsp:nvSpPr>
        <dsp:cNvPr id="0" name=""/>
        <dsp:cNvSpPr/>
      </dsp:nvSpPr>
      <dsp:spPr>
        <a:xfrm>
          <a:off x="2153" y="1124093"/>
          <a:ext cx="1916557" cy="766623"/>
        </a:xfrm>
        <a:prstGeom prst="chevron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материально-технических условий в общеобразовательных организациях</a:t>
          </a:r>
        </a:p>
      </dsp:txBody>
      <dsp:txXfrm>
        <a:off x="385465" y="1124093"/>
        <a:ext cx="1149934" cy="766623"/>
      </dsp:txXfrm>
    </dsp:sp>
    <dsp:sp modelId="{545FF0A0-72DE-490B-833A-1FD3E6795B7D}">
      <dsp:nvSpPr>
        <dsp:cNvPr id="0" name=""/>
        <dsp:cNvSpPr/>
      </dsp:nvSpPr>
      <dsp:spPr>
        <a:xfrm>
          <a:off x="1727055" y="1124093"/>
          <a:ext cx="1916557" cy="766623"/>
        </a:xfrm>
        <a:prstGeom prst="chevron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кадрового состава в общеобразовательных организациях</a:t>
          </a:r>
        </a:p>
      </dsp:txBody>
      <dsp:txXfrm>
        <a:off x="2110367" y="1124093"/>
        <a:ext cx="1149934" cy="766623"/>
      </dsp:txXfrm>
    </dsp:sp>
    <dsp:sp modelId="{AC8E0809-1FC5-4F2F-B818-DFA1FC3F0F0B}">
      <dsp:nvSpPr>
        <dsp:cNvPr id="0" name=""/>
        <dsp:cNvSpPr/>
      </dsp:nvSpPr>
      <dsp:spPr>
        <a:xfrm>
          <a:off x="3451957" y="1124093"/>
          <a:ext cx="1916557" cy="766623"/>
        </a:xfrm>
        <a:prstGeom prst="chevron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Адресная методическое сопровождение общеобразовательных организаций</a:t>
          </a:r>
        </a:p>
      </dsp:txBody>
      <dsp:txXfrm>
        <a:off x="3835269" y="1124093"/>
        <a:ext cx="1149934" cy="766623"/>
      </dsp:txXfrm>
    </dsp:sp>
    <dsp:sp modelId="{50D3DF8D-859F-49FF-A7E8-75EE1B66D4F8}">
      <dsp:nvSpPr>
        <dsp:cNvPr id="0" name=""/>
        <dsp:cNvSpPr/>
      </dsp:nvSpPr>
      <dsp:spPr>
        <a:xfrm>
          <a:off x="5176859" y="1124093"/>
          <a:ext cx="1916557" cy="766623"/>
        </a:xfrm>
        <a:prstGeom prst="chevron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учебной неуспешности в общеобразовательных организациях</a:t>
          </a:r>
        </a:p>
      </dsp:txBody>
      <dsp:txXfrm>
        <a:off x="5560171" y="1124093"/>
        <a:ext cx="1149934" cy="766623"/>
      </dsp:txXfrm>
    </dsp:sp>
    <dsp:sp modelId="{37F2272D-2232-418C-82EC-DA0E08DE134F}">
      <dsp:nvSpPr>
        <dsp:cNvPr id="0" name=""/>
        <dsp:cNvSpPr/>
      </dsp:nvSpPr>
      <dsp:spPr>
        <a:xfrm>
          <a:off x="6901760" y="1124093"/>
          <a:ext cx="1916557" cy="766623"/>
        </a:xfrm>
        <a:prstGeom prst="chevron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Привлечение ресурсов федеральных, региональных проектов</a:t>
          </a:r>
        </a:p>
      </dsp:txBody>
      <dsp:txXfrm>
        <a:off x="7285072" y="1124093"/>
        <a:ext cx="1149934" cy="766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46" cy="501388"/>
          </a:xfrm>
          <a:prstGeom prst="rect">
            <a:avLst/>
          </a:prstGeom>
        </p:spPr>
        <p:txBody>
          <a:bodyPr vert="horz" lIns="84701" tIns="42350" rIns="84701" bIns="42350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171" y="0"/>
            <a:ext cx="2985546" cy="501388"/>
          </a:xfrm>
          <a:prstGeom prst="rect">
            <a:avLst/>
          </a:prstGeom>
        </p:spPr>
        <p:txBody>
          <a:bodyPr vert="horz" lIns="84701" tIns="42350" rIns="84701" bIns="42350" rtlCol="0"/>
          <a:lstStyle>
            <a:lvl1pPr algn="r">
              <a:defRPr sz="1100"/>
            </a:lvl1pPr>
          </a:lstStyle>
          <a:p>
            <a:fld id="{BD8550F0-D0AE-4F86-9694-CD5ACC375377}" type="datetimeFigureOut">
              <a:rPr lang="ru-RU" smtClean="0"/>
              <a:t>24.02.2026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2475"/>
            <a:ext cx="6678613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701" tIns="42350" rIns="84701" bIns="4235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528" y="4759457"/>
            <a:ext cx="5511109" cy="4509507"/>
          </a:xfrm>
          <a:prstGeom prst="rect">
            <a:avLst/>
          </a:prstGeom>
        </p:spPr>
        <p:txBody>
          <a:bodyPr vert="horz" lIns="84701" tIns="42350" rIns="84701" bIns="4235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426"/>
            <a:ext cx="2985546" cy="501387"/>
          </a:xfrm>
          <a:prstGeom prst="rect">
            <a:avLst/>
          </a:prstGeom>
        </p:spPr>
        <p:txBody>
          <a:bodyPr vert="horz" lIns="84701" tIns="42350" rIns="84701" bIns="42350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171" y="9517426"/>
            <a:ext cx="2985546" cy="501387"/>
          </a:xfrm>
          <a:prstGeom prst="rect">
            <a:avLst/>
          </a:prstGeom>
        </p:spPr>
        <p:txBody>
          <a:bodyPr vert="horz" lIns="84701" tIns="42350" rIns="84701" bIns="42350" rtlCol="0" anchor="b"/>
          <a:lstStyle>
            <a:lvl1pPr algn="r">
              <a:defRPr sz="1100"/>
            </a:lvl1pPr>
          </a:lstStyle>
          <a:p>
            <a:fld id="{887B9829-2222-4F46-BA3C-911B72506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91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AC6E52D-5221-48E8-A37E-6CF8149588B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822933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57110" y="2761560"/>
            <a:ext cx="822933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C59C42F-1BD5-4A93-82D8-CA1BAA631C1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397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110" y="276156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4673970" y="276156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252FCB-0B7E-4FBD-A869-55A499265CCA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239730" y="120339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22350" y="120339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57110" y="276156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239730" y="276156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022350" y="2761560"/>
            <a:ext cx="264978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E58E8A1-F8ED-491A-81F2-9DDE10D67A62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110" y="1203390"/>
            <a:ext cx="822933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Образец подзаголовка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B751571-4947-4AF1-ABC2-23DBBC9E7D7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822933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0419DB5-8B5F-4163-9281-9B8726D52703}" type="slidenum">
              <a:t>‹#›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401571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4673970" y="1203390"/>
            <a:ext cx="401571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27D8C4-29A6-4CD4-98D7-4F79DA6B057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49276A5-565C-4F9D-BFF1-4397DB3EF50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110" y="205200"/>
            <a:ext cx="8229330" cy="398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Образец подзаголовка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077E8B-0F6F-4841-ACC0-54B54C3549D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3970" y="1203390"/>
            <a:ext cx="401571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57110" y="276156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1E6E6FB-047C-40B8-B5C1-0A30632B1EE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401571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397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673970" y="276156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6286569-E78E-434F-9E0D-6266804326D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11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3970" y="1203390"/>
            <a:ext cx="401571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110" y="2761560"/>
            <a:ext cx="8229330" cy="14226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 indent="0">
              <a:spcBef>
                <a:spcPts val="1063"/>
              </a:spcBef>
              <a:buNone/>
            </a:pPr>
            <a:r>
              <a:rPr lang="ru-RU" sz="1400" b="0" strike="noStrike" spc="-1">
                <a:solidFill>
                  <a:schemeClr val="dk1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33EFB91-9069-4FFD-9FDA-4CD11A98015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94620"/>
            <a:ext cx="7772220" cy="32921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7200" b="0" strike="noStrike" spc="-1">
                <a:solidFill>
                  <a:schemeClr val="dk1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109050" y="4783590"/>
            <a:ext cx="2925720" cy="257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ru-RU" sz="11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r>
              <a:rPr lang="ru-RU"/>
              <a:t>&lt;нижний колонтитул&gt;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2"/>
          </p:nvPr>
        </p:nvSpPr>
        <p:spPr>
          <a:xfrm>
            <a:off x="457110" y="4783590"/>
            <a:ext cx="2102760" cy="257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685800">
              <a:lnSpc>
                <a:spcPct val="100000"/>
              </a:lnSpc>
              <a:buNone/>
              <a:defRPr lang="en-US" sz="14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ru-RU"/>
              <a:t>&lt;дата/время&gt;</a:t>
            </a:r>
            <a:endParaRPr lang="ru-RU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583300" y="4837860"/>
            <a:ext cx="205470" cy="1687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8620" indent="0" defTabSz="685800">
              <a:lnSpc>
                <a:spcPts val="1241"/>
              </a:lnSpc>
              <a:buNone/>
              <a:defRPr lang="ru-RU" sz="1100" b="0" strike="noStrike" spc="-1">
                <a:solidFill>
                  <a:srgbClr val="BEBEBE"/>
                </a:solidFill>
                <a:latin typeface="Microsoft Sans Serif"/>
              </a:defRPr>
            </a:lvl1pPr>
          </a:lstStyle>
          <a:p>
            <a:fld id="{A4C6F293-6481-43A9-8C35-E6D113A0F268}" type="slidenum">
              <a:rPr lang="ru-RU" smtClean="0"/>
              <a:pPr/>
              <a:t>‹#›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indent="0">
        <a:buNone/>
        <a:defRPr/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microsoft.com/office/2007/relationships/hdphoto" Target="../media/hdphoto1.wdp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microsoft.com/office/2007/relationships/hdphoto" Target="../media/hdphoto2.wdp"/><Relationship Id="rId10" Type="http://schemas.openxmlformats.org/officeDocument/2006/relationships/image" Target="../media/image29.jpeg"/><Relationship Id="rId4" Type="http://schemas.openxmlformats.org/officeDocument/2006/relationships/image" Target="../media/image3.pn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microsoft.com/office/2007/relationships/hdphoto" Target="../media/hdphoto1.wdp"/><Relationship Id="rId7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microsoft.com/office/2007/relationships/hdphoto" Target="../media/hdphoto1.wdp"/><Relationship Id="rId7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microsoft.com/office/2007/relationships/hdphoto" Target="../media/hdphoto1.wdp"/><Relationship Id="rId7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microsoft.com/office/2007/relationships/hdphoto" Target="../media/hdphoto2.wdp"/><Relationship Id="rId10" Type="http://schemas.openxmlformats.org/officeDocument/2006/relationships/image" Target="../media/image43.jpeg"/><Relationship Id="rId4" Type="http://schemas.openxmlformats.org/officeDocument/2006/relationships/image" Target="../media/image3.pn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microsoft.com/office/2007/relationships/hdphoto" Target="../media/hdphoto1.wdp"/><Relationship Id="rId7" Type="http://schemas.openxmlformats.org/officeDocument/2006/relationships/image" Target="../media/image4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microsoft.com/office/2007/relationships/hdphoto" Target="../media/hdphoto2.wdp"/><Relationship Id="rId10" Type="http://schemas.openxmlformats.org/officeDocument/2006/relationships/image" Target="../media/image49.jpeg"/><Relationship Id="rId4" Type="http://schemas.openxmlformats.org/officeDocument/2006/relationships/image" Target="../media/image3.png"/><Relationship Id="rId9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microsoft.com/office/2007/relationships/hdphoto" Target="../media/hdphoto1.wdp"/><Relationship Id="rId7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11" Type="http://schemas.openxmlformats.org/officeDocument/2006/relationships/image" Target="../media/image55.jpeg"/><Relationship Id="rId5" Type="http://schemas.microsoft.com/office/2007/relationships/hdphoto" Target="../media/hdphoto2.wdp"/><Relationship Id="rId10" Type="http://schemas.openxmlformats.org/officeDocument/2006/relationships/image" Target="../media/image54.jpeg"/><Relationship Id="rId4" Type="http://schemas.openxmlformats.org/officeDocument/2006/relationships/image" Target="../media/image3.png"/><Relationship Id="rId9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3.png"/><Relationship Id="rId3" Type="http://schemas.openxmlformats.org/officeDocument/2006/relationships/image" Target="../media/image57.jpeg"/><Relationship Id="rId7" Type="http://schemas.openxmlformats.org/officeDocument/2006/relationships/image" Target="../media/image3.png"/><Relationship Id="rId12" Type="http://schemas.openxmlformats.org/officeDocument/2006/relationships/image" Target="../media/image62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11" Type="http://schemas.openxmlformats.org/officeDocument/2006/relationships/image" Target="../media/image61.jpeg"/><Relationship Id="rId5" Type="http://schemas.openxmlformats.org/officeDocument/2006/relationships/image" Target="../media/image59.jpeg"/><Relationship Id="rId10" Type="http://schemas.microsoft.com/office/2007/relationships/hdphoto" Target="../media/hdphoto1.wdp"/><Relationship Id="rId4" Type="http://schemas.openxmlformats.org/officeDocument/2006/relationships/image" Target="../media/image58.jpeg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microsoft.com/office/2007/relationships/hdphoto" Target="../media/hdphoto6.wdp"/><Relationship Id="rId7" Type="http://schemas.openxmlformats.org/officeDocument/2006/relationships/image" Target="../media/image68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10" Type="http://schemas.microsoft.com/office/2007/relationships/hdphoto" Target="../media/hdphoto2.wdp"/><Relationship Id="rId4" Type="http://schemas.openxmlformats.org/officeDocument/2006/relationships/image" Target="../media/image65.jpeg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4.png"/><Relationship Id="rId7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5.jpeg"/><Relationship Id="rId5" Type="http://schemas.openxmlformats.org/officeDocument/2006/relationships/image" Target="../media/image3.png"/><Relationship Id="rId10" Type="http://schemas.openxmlformats.org/officeDocument/2006/relationships/image" Target="../media/image74.jpeg"/><Relationship Id="rId4" Type="http://schemas.microsoft.com/office/2007/relationships/hdphoto" Target="../media/hdphoto6.wdp"/><Relationship Id="rId9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microsoft.com/office/2007/relationships/hdphoto" Target="../media/hdphoto1.wdp"/><Relationship Id="rId7" Type="http://schemas.openxmlformats.org/officeDocument/2006/relationships/image" Target="../media/image7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jpeg"/><Relationship Id="rId5" Type="http://schemas.microsoft.com/office/2007/relationships/hdphoto" Target="../media/hdphoto2.wdp"/><Relationship Id="rId10" Type="http://schemas.openxmlformats.org/officeDocument/2006/relationships/image" Target="../media/image80.jpeg"/><Relationship Id="rId4" Type="http://schemas.openxmlformats.org/officeDocument/2006/relationships/image" Target="../media/image3.png"/><Relationship Id="rId9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microsoft.com/office/2007/relationships/hdphoto" Target="../media/hdphoto1.wdp"/><Relationship Id="rId7" Type="http://schemas.openxmlformats.org/officeDocument/2006/relationships/image" Target="../media/image8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11" Type="http://schemas.microsoft.com/office/2007/relationships/hdphoto" Target="../media/hdphoto2.wdp"/><Relationship Id="rId5" Type="http://schemas.openxmlformats.org/officeDocument/2006/relationships/image" Target="../media/image82.jpeg"/><Relationship Id="rId10" Type="http://schemas.openxmlformats.org/officeDocument/2006/relationships/image" Target="../media/image3.png"/><Relationship Id="rId4" Type="http://schemas.openxmlformats.org/officeDocument/2006/relationships/image" Target="../media/image81.png"/><Relationship Id="rId9" Type="http://schemas.openxmlformats.org/officeDocument/2006/relationships/image" Target="../media/image8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microsoft.com/office/2007/relationships/hdphoto" Target="../media/hdphoto1.wdp"/><Relationship Id="rId7" Type="http://schemas.openxmlformats.org/officeDocument/2006/relationships/image" Target="../media/image8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jpeg"/><Relationship Id="rId11" Type="http://schemas.openxmlformats.org/officeDocument/2006/relationships/image" Target="../media/image92.png"/><Relationship Id="rId5" Type="http://schemas.microsoft.com/office/2007/relationships/hdphoto" Target="../media/hdphoto2.wdp"/><Relationship Id="rId10" Type="http://schemas.openxmlformats.org/officeDocument/2006/relationships/image" Target="../media/image91.jpeg"/><Relationship Id="rId4" Type="http://schemas.openxmlformats.org/officeDocument/2006/relationships/image" Target="../media/image3.png"/><Relationship Id="rId9" Type="http://schemas.openxmlformats.org/officeDocument/2006/relationships/image" Target="../media/image9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94.wmf"/><Relationship Id="rId4" Type="http://schemas.microsoft.com/office/2007/relationships/hdphoto" Target="../media/hdphoto1.wdp"/><Relationship Id="rId9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microsoft.com/office/2007/relationships/hdphoto" Target="../media/hdphoto2.wdp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microsoft.com/office/2007/relationships/hdphoto" Target="../media/hdphoto1.wdp"/><Relationship Id="rId7" Type="http://schemas.openxmlformats.org/officeDocument/2006/relationships/diagramLayout" Target="../diagrams/layou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microsoft.com/office/2007/relationships/hdphoto" Target="../media/hdphoto2.wdp"/><Relationship Id="rId10" Type="http://schemas.microsoft.com/office/2007/relationships/diagramDrawing" Target="../diagrams/drawing2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microsoft.com/office/2007/relationships/hdphoto" Target="../media/hdphoto2.wdp"/><Relationship Id="rId10" Type="http://schemas.openxmlformats.org/officeDocument/2006/relationships/image" Target="../media/image16.jpeg"/><Relationship Id="rId4" Type="http://schemas.openxmlformats.org/officeDocument/2006/relationships/image" Target="../media/image3.pn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1.wdp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microsoft.com/office/2007/relationships/hdphoto" Target="../media/hdphoto2.wdp"/><Relationship Id="rId10" Type="http://schemas.openxmlformats.org/officeDocument/2006/relationships/image" Target="../media/image23.jpeg"/><Relationship Id="rId4" Type="http://schemas.openxmlformats.org/officeDocument/2006/relationships/image" Target="../media/image3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3"/>
          <p:cNvSpPr/>
          <p:nvPr/>
        </p:nvSpPr>
        <p:spPr>
          <a:xfrm>
            <a:off x="663132" y="1131590"/>
            <a:ext cx="7817735" cy="148659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9180" rIns="0" bIns="0" anchor="t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модель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ресурсной поддержки школ с низкими результатами обучения и школ, функционирующих в зоне риска снижения образовательных результатов</a:t>
            </a:r>
          </a:p>
        </p:txBody>
      </p:sp>
      <p:sp>
        <p:nvSpPr>
          <p:cNvPr id="42" name="Прямоугольник 3"/>
          <p:cNvSpPr/>
          <p:nvPr/>
        </p:nvSpPr>
        <p:spPr>
          <a:xfrm>
            <a:off x="4716016" y="3034201"/>
            <a:ext cx="4571640" cy="1160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r>
              <a:rPr lang="ru-RU" b="1" spc="-1" dirty="0">
                <a:solidFill>
                  <a:schemeClr val="dk2"/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Руководитель отдела образования </a:t>
            </a:r>
            <a:endParaRPr lang="ru-RU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-1" dirty="0">
                <a:solidFill>
                  <a:schemeClr val="dk2"/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администрации Красногвардейского </a:t>
            </a:r>
            <a:endParaRPr lang="ru-RU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-1" dirty="0">
                <a:solidFill>
                  <a:schemeClr val="dk2"/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муниципального округа Ставропольского края, кандидат педагогических наук </a:t>
            </a:r>
            <a:endParaRPr lang="ru-RU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spc="-1" dirty="0">
                <a:solidFill>
                  <a:schemeClr val="dk2"/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И.Г. Бледных</a:t>
            </a:r>
            <a:endParaRPr lang="ru-RU" sz="1500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"/>
          <p:cNvSpPr/>
          <p:nvPr/>
        </p:nvSpPr>
        <p:spPr>
          <a:xfrm>
            <a:off x="4175769" y="4610981"/>
            <a:ext cx="792460" cy="2836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 anchor="t">
            <a:spAutoFit/>
          </a:bodyPr>
          <a:lstStyle/>
          <a:p>
            <a:r>
              <a:rPr lang="ru-RU" b="1" spc="-1" dirty="0">
                <a:solidFill>
                  <a:srgbClr val="C00000"/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2026 год</a:t>
            </a:r>
            <a:endParaRPr lang="ru-RU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3B6AD46-F4E9-7D8D-10D7-8C91A134C2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8" name="object 6"/>
          <p:cNvSpPr/>
          <p:nvPr/>
        </p:nvSpPr>
        <p:spPr>
          <a:xfrm>
            <a:off x="807148" y="223029"/>
            <a:ext cx="7817735" cy="671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9755" y="1116132"/>
            <a:ext cx="3174756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территорий</a:t>
            </a:r>
          </a:p>
        </p:txBody>
      </p:sp>
      <p:pic>
        <p:nvPicPr>
          <p:cNvPr id="7" name="Picture 2" descr="C:\Users\admin\Downloads\70f8cee7-a80f-4902-9e6c-0b1290abeaf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586" y="1496914"/>
            <a:ext cx="2288413" cy="147854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dmin\Downloads\50ef9e7f-d405-48b0-ba94-104c9ff28ea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36" y="1496914"/>
            <a:ext cx="1993689" cy="144371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4712" y="2946718"/>
            <a:ext cx="4602413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«Гимназия №1» с. Красногвардейского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215895" y="4700778"/>
            <a:ext cx="4602413" cy="5129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№1 им. Г.С. Фатеева  с. Красногвардейского</a:t>
            </a: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xmlns="" id="{909F99D8-E784-AE7B-380F-F9159BFD72EF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C587703-CB91-C675-6B5B-32E09FF21DEE}"/>
              </a:ext>
            </a:extLst>
          </p:cNvPr>
          <p:cNvSpPr/>
          <p:nvPr/>
        </p:nvSpPr>
        <p:spPr>
          <a:xfrm>
            <a:off x="375369" y="214844"/>
            <a:ext cx="81613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Выполнение мероприятий, направленных на улучшение материально-технических условий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8" name="Picture 2" descr="C:\Users\admin\Downloads\WhatsApp Image 2025-09-02 at 10.48.05.jpeg">
            <a:extLst>
              <a:ext uri="{FF2B5EF4-FFF2-40B4-BE49-F238E27FC236}">
                <a16:creationId xmlns:a16="http://schemas.microsoft.com/office/drawing/2014/main" xmlns="" id="{0032D6FC-F10D-4DC2-29AA-120D9D077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586" y="1531784"/>
            <a:ext cx="2971797" cy="149048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315E184-1C2B-FDEF-BF4B-4FE9933E1C44}"/>
              </a:ext>
            </a:extLst>
          </p:cNvPr>
          <p:cNvSpPr txBox="1"/>
          <p:nvPr/>
        </p:nvSpPr>
        <p:spPr>
          <a:xfrm>
            <a:off x="5323682" y="1179544"/>
            <a:ext cx="3174756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Капитальный ремонт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FE6FDDF-AA2C-3813-19DD-4794D391B0CC}"/>
              </a:ext>
            </a:extLst>
          </p:cNvPr>
          <p:cNvSpPr/>
          <p:nvPr/>
        </p:nvSpPr>
        <p:spPr>
          <a:xfrm>
            <a:off x="4609854" y="3018042"/>
            <a:ext cx="4602413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6 пос. Медвеженский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499F0C4B-670C-3D59-6162-3AC5F001548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364" y="3276893"/>
            <a:ext cx="2223689" cy="147155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901C246-3085-CA9F-164D-6C5E92F3EEB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4" y="3276893"/>
            <a:ext cx="2016685" cy="147155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70C9A743-8345-EFFD-D703-5AA55DC5F20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125" y="3303610"/>
            <a:ext cx="2204864" cy="14448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D57FA99C-C049-DE5B-C605-544B9FC93E06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061" y="3303610"/>
            <a:ext cx="2204864" cy="144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FACBD395-5CAC-52A2-A302-00574D80917E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2F7FB93-47A9-A93F-B81C-5ADF41410042}"/>
              </a:ext>
            </a:extLst>
          </p:cNvPr>
          <p:cNvSpPr/>
          <p:nvPr/>
        </p:nvSpPr>
        <p:spPr>
          <a:xfrm>
            <a:off x="703489" y="293980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2. Выполнение мероприятий, направленных на обновление кадрового состава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FA622B8-AF7C-2C16-18BB-04A56655C1AA}"/>
              </a:ext>
            </a:extLst>
          </p:cNvPr>
          <p:cNvSpPr txBox="1"/>
          <p:nvPr/>
        </p:nvSpPr>
        <p:spPr>
          <a:xfrm>
            <a:off x="1305502" y="964181"/>
            <a:ext cx="6408712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классы</a:t>
            </a: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xmlns="" id="{9AA5B436-606A-069D-8D3D-FA692F2BC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081776"/>
              </p:ext>
            </p:extLst>
          </p:nvPr>
        </p:nvGraphicFramePr>
        <p:xfrm>
          <a:off x="294777" y="1304816"/>
          <a:ext cx="8586501" cy="19253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1921">
                  <a:extLst>
                    <a:ext uri="{9D8B030D-6E8A-4147-A177-3AD203B41FA5}">
                      <a16:colId xmlns:a16="http://schemas.microsoft.com/office/drawing/2014/main" xmlns="" val="1630168886"/>
                    </a:ext>
                  </a:extLst>
                </a:gridCol>
                <a:gridCol w="2373940">
                  <a:extLst>
                    <a:ext uri="{9D8B030D-6E8A-4147-A177-3AD203B41FA5}">
                      <a16:colId xmlns:a16="http://schemas.microsoft.com/office/drawing/2014/main" xmlns="" val="7744734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342768013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91841439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120006099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420519012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12740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11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(11 класс)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Гимназия № 1 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(11 класс)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3 им. В.Н. Дроздова (10 класс)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63969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Гимназия № 1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 и 11 класс)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8 им. А.Т. Галь (10 класс)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84344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Гимназия № 1 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 и 11 класс)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929900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D259BEC-0C2A-E525-61DE-2776C44184D6}"/>
              </a:ext>
            </a:extLst>
          </p:cNvPr>
          <p:cNvSpPr txBox="1"/>
          <p:nvPr/>
        </p:nvSpPr>
        <p:spPr>
          <a:xfrm>
            <a:off x="2270787" y="3270698"/>
            <a:ext cx="4774502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Юниорский вожатский отряд «Лидер времени»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95BFE6B-8F5B-6406-D993-CB92F6E4B45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7" y="3604904"/>
            <a:ext cx="1988840" cy="149163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B6E2559-1E8D-BD07-8F20-18E3B1396E5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621" y="3670320"/>
            <a:ext cx="1916832" cy="143762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30CB7DCB-DD75-1FD7-A9FB-9F944526B84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010" y="3670320"/>
            <a:ext cx="1886404" cy="14148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295E8ADA-9631-605B-D897-6D54067924F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604904"/>
            <a:ext cx="1988840" cy="149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ECAB546-5CD5-3702-A647-61D40B60E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441136B-57A8-8BF2-9F4E-5E47C0710B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5924025-35C0-74A3-82B8-27DE50FEEB2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132F09CB-BFCB-8F19-F939-275129A63DDE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148F343-D858-FDDC-3F73-DBE8F2AC9AEA}"/>
              </a:ext>
            </a:extLst>
          </p:cNvPr>
          <p:cNvSpPr/>
          <p:nvPr/>
        </p:nvSpPr>
        <p:spPr>
          <a:xfrm>
            <a:off x="702598" y="334701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2. Выполнение мероприятий, направленных на обновление кадрового состава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8A911CC-E2FB-9E5C-AA74-20F305A9AE2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679" y="2495653"/>
            <a:ext cx="2098854" cy="14112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17FB813-D40C-FF1C-00F7-FEC5BB2DD62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29" y="2955711"/>
            <a:ext cx="2026513" cy="13056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E48E35D-CBCC-B159-3BEA-8FCB34A439E4}"/>
              </a:ext>
            </a:extLst>
          </p:cNvPr>
          <p:cNvSpPr txBox="1"/>
          <p:nvPr/>
        </p:nvSpPr>
        <p:spPr>
          <a:xfrm>
            <a:off x="2237679" y="3906924"/>
            <a:ext cx="209885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5EE839B-DB57-6424-7D6F-0E0CE3570A99}"/>
              </a:ext>
            </a:extLst>
          </p:cNvPr>
          <p:cNvSpPr txBox="1"/>
          <p:nvPr/>
        </p:nvSpPr>
        <p:spPr>
          <a:xfrm>
            <a:off x="168928" y="4261334"/>
            <a:ext cx="202651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E1CD04C-B811-265E-2678-6F88D5FA46F6}"/>
              </a:ext>
            </a:extLst>
          </p:cNvPr>
          <p:cNvSpPr txBox="1"/>
          <p:nvPr/>
        </p:nvSpPr>
        <p:spPr>
          <a:xfrm>
            <a:off x="168929" y="1317283"/>
            <a:ext cx="4167604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 специалисты Красногвардейского муниципального округа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CA0FB01-6453-2DE7-0BD0-D0A9063647B7}"/>
              </a:ext>
            </a:extLst>
          </p:cNvPr>
          <p:cNvSpPr txBox="1"/>
          <p:nvPr/>
        </p:nvSpPr>
        <p:spPr>
          <a:xfrm>
            <a:off x="4814393" y="1364227"/>
            <a:ext cx="40060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2024 году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выпускника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заключили договоры о целевом обучении с СГПИ по направлениям: «Математика и информатика» и «Русский язык и литература».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2025 году –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выпускника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направлениям «Математика и информатика» и «Начальная школа».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61632E1-4FF7-0F69-F4B8-9CEDECFA486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945142"/>
            <a:ext cx="2232248" cy="167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34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85E2B3E-66E8-CF96-80BF-C88D0043E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CDC3E88-2AC8-8EFA-E8D2-F0208345F4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13BD089-8803-BF7E-C407-177300B26F1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4E6183F1-308A-C4DA-780C-78C688528464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FC8D003-357C-3B50-F46F-FCF60F7D83A9}"/>
              </a:ext>
            </a:extLst>
          </p:cNvPr>
          <p:cNvSpPr/>
          <p:nvPr/>
        </p:nvSpPr>
        <p:spPr>
          <a:xfrm>
            <a:off x="689972" y="216373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3. Выполнение мероприятий по адресному методическому сопровождению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0C99958-E5DB-B728-6086-9810899B3241}"/>
              </a:ext>
            </a:extLst>
          </p:cNvPr>
          <p:cNvSpPr txBox="1"/>
          <p:nvPr/>
        </p:nvSpPr>
        <p:spPr>
          <a:xfrm>
            <a:off x="6179336" y="4497169"/>
            <a:ext cx="270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Практический семинар на базе МКОУ СОШ № 6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пос. Медвеженский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5B7F3EDE-5EDD-27A5-1202-119A7B3074BC}"/>
              </a:ext>
            </a:extLst>
          </p:cNvPr>
          <p:cNvSpPr txBox="1"/>
          <p:nvPr/>
        </p:nvSpPr>
        <p:spPr>
          <a:xfrm>
            <a:off x="6179336" y="2279404"/>
            <a:ext cx="296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краевая межпредметная олимпиада </a:t>
            </a:r>
          </a:p>
          <a:p>
            <a:pPr algn="ctr"/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«Встретимся в будущем»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90107A-4337-E92B-A6D6-844B07832E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813" y="2800385"/>
            <a:ext cx="2319248" cy="173943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E688C03-00E5-E209-EEB3-D1945330177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780" y="892243"/>
            <a:ext cx="2399531" cy="1422715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C009E15-551F-D41F-6E35-08D9BCBEC525}"/>
              </a:ext>
            </a:extLst>
          </p:cNvPr>
          <p:cNvSpPr txBox="1"/>
          <p:nvPr/>
        </p:nvSpPr>
        <p:spPr>
          <a:xfrm>
            <a:off x="1480874" y="2571750"/>
            <a:ext cx="3811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педагогический фестиваль «Профессионализм, творчество учителя – успех ученика!»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41E61C1B-ECBC-7A35-68D0-D9B0E301E28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0086" y="3313142"/>
            <a:ext cx="2704627" cy="16817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6467F90-2267-01DE-4C19-E7A981E681C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37" y="981052"/>
            <a:ext cx="2704628" cy="152135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027C587-FB71-4697-F1EB-A888533A610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4776" y="977579"/>
            <a:ext cx="2704628" cy="152135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6D22DE84-9397-9EF4-E925-ED53C72770B9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59" y="3331377"/>
            <a:ext cx="2957401" cy="16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3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AFF354-11AE-40D5-57E5-6E0A8934B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A4EAF09-E553-58AC-5FF7-2903B920ED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2F1935C-4478-117D-F3F0-72566218D7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A7AACA77-1D90-D16C-2DB5-D00AC422F9A2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B76D890-10E7-17B8-F9EB-7A66160E045E}"/>
              </a:ext>
            </a:extLst>
          </p:cNvPr>
          <p:cNvSpPr/>
          <p:nvPr/>
        </p:nvSpPr>
        <p:spPr>
          <a:xfrm>
            <a:off x="689972" y="216373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3. Выполнение мероприятий по адресному методическому сопровождению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49A44339-3E67-7267-64C4-4A6DEDFD348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4886" y="898201"/>
            <a:ext cx="2923089" cy="16356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CCA9560-70D2-FD1D-98F1-AE13F990E68B}"/>
              </a:ext>
            </a:extLst>
          </p:cNvPr>
          <p:cNvSpPr txBox="1"/>
          <p:nvPr/>
        </p:nvSpPr>
        <p:spPr>
          <a:xfrm>
            <a:off x="6070061" y="2520717"/>
            <a:ext cx="270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Практический семинар на базе МКОУ СОШ № 5 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Привольное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4ADDD89-55B6-BBB8-2038-D250150D92A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5457" y="3368854"/>
            <a:ext cx="2895491" cy="139465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B1340976-DF73-E1A9-D239-19A77728964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793" y="3366349"/>
            <a:ext cx="2651790" cy="141962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1E71983C-62B8-3EEA-4EEF-706CD13890C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948" y="847555"/>
            <a:ext cx="2146500" cy="1614906"/>
          </a:xfrm>
          <a:prstGeom prst="rect">
            <a:avLst/>
          </a:prstGeom>
          <a:ln>
            <a:noFill/>
          </a:ln>
          <a:effectLst/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2CC47AE-3789-3BBA-C425-D9885E4055B4}"/>
              </a:ext>
            </a:extLst>
          </p:cNvPr>
          <p:cNvSpPr txBox="1"/>
          <p:nvPr/>
        </p:nvSpPr>
        <p:spPr>
          <a:xfrm>
            <a:off x="3114330" y="2428385"/>
            <a:ext cx="2964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Региональный турнир научно-исследовательских проектов педагогических команд центров </a:t>
            </a:r>
          </a:p>
          <a:p>
            <a:pPr algn="ctr"/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«Точка роста» «</a:t>
            </a:r>
            <a:r>
              <a:rPr lang="ru-RU" sz="1200" b="1" spc="-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Тур-НИР&amp;Ко</a:t>
            </a:r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FD7AB21-A865-F750-7367-7C5D973ECD07}"/>
              </a:ext>
            </a:extLst>
          </p:cNvPr>
          <p:cNvSpPr txBox="1"/>
          <p:nvPr/>
        </p:nvSpPr>
        <p:spPr>
          <a:xfrm>
            <a:off x="84029" y="2491809"/>
            <a:ext cx="296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Стажировочная</a:t>
            </a:r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площадка на базе МКОУ СОШ № 12 </a:t>
            </a:r>
          </a:p>
          <a:p>
            <a:pPr algn="ctr"/>
            <a:r>
              <a:rPr lang="ru-RU" sz="1200" b="1" spc="-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Красногвардейское</a:t>
            </a:r>
            <a:endParaRPr lang="ru-RU" sz="1200" dirty="0">
              <a:solidFill>
                <a:schemeClr val="tx2"/>
              </a:solidFill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51CF703A-0F58-37EF-A2D9-AF0B778DA01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45" y="876468"/>
            <a:ext cx="2907815" cy="1635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B51566A-03B7-AB39-AC5C-D1315A197DD3}"/>
              </a:ext>
            </a:extLst>
          </p:cNvPr>
          <p:cNvSpPr txBox="1"/>
          <p:nvPr/>
        </p:nvSpPr>
        <p:spPr>
          <a:xfrm>
            <a:off x="4908060" y="4785970"/>
            <a:ext cx="2704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Школа молодого педагога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1FF1F1A-89D0-D509-558A-40F092C1DB31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17" y="3145767"/>
            <a:ext cx="2587324" cy="194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52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E24ACAC-2BAE-F1DB-34B0-D7ECACBDC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EEA21B8-8CE7-597D-DF51-F2CB36DB0C0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E2B4BB4-6D6D-5797-0A32-960983FAFA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78E27B05-3CE4-0C70-025F-0C0472B0C713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726264F-741F-57BE-2F54-AEB7548C68EF}"/>
              </a:ext>
            </a:extLst>
          </p:cNvPr>
          <p:cNvSpPr/>
          <p:nvPr/>
        </p:nvSpPr>
        <p:spPr>
          <a:xfrm>
            <a:off x="689972" y="216373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4. Выполнение мероприятий по профилактике учебной неуспешности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6C6F814-7F75-75CF-839B-08DDE356EBB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980" y="997008"/>
            <a:ext cx="2074731" cy="15560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98A0E54-6D96-AEA4-B23B-7849187545FB}"/>
              </a:ext>
            </a:extLst>
          </p:cNvPr>
          <p:cNvSpPr txBox="1"/>
          <p:nvPr/>
        </p:nvSpPr>
        <p:spPr>
          <a:xfrm>
            <a:off x="3065166" y="2498240"/>
            <a:ext cx="2569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Круглый стол «Профилактика учебной неуспешности в общеобразовательных организациях округа»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BF670724-6A61-A0E2-B6AE-E30AF3BA9BD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535" y="1312022"/>
            <a:ext cx="2983934" cy="25200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9B5FCCB-96E1-B228-0C68-104D9E95EBD7}"/>
              </a:ext>
            </a:extLst>
          </p:cNvPr>
          <p:cNvSpPr txBox="1"/>
          <p:nvPr/>
        </p:nvSpPr>
        <p:spPr>
          <a:xfrm>
            <a:off x="5701594" y="3845770"/>
            <a:ext cx="3161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Лучшее образовательное учреждение 2025 – МКОУ Гимназия № 1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FDF76EEB-4688-B0E9-058E-924FF4731A6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8" y="942531"/>
            <a:ext cx="2220003" cy="16650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61CD98-86CE-AE0C-7163-1651CDD8C01E}"/>
              </a:ext>
            </a:extLst>
          </p:cNvPr>
          <p:cNvSpPr txBox="1"/>
          <p:nvPr/>
        </p:nvSpPr>
        <p:spPr>
          <a:xfrm>
            <a:off x="389468" y="2607533"/>
            <a:ext cx="2493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Психологическая подготовка 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61585AE0-05A7-4F0D-55DC-F1FDEC1EE29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589" y="3354673"/>
            <a:ext cx="2808312" cy="150541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44365EC3-F067-8C3E-E108-45FF8FBF6DE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980" y="3355766"/>
            <a:ext cx="2004304" cy="15032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9E12F33-F360-316A-6134-588C51D1BE41}"/>
              </a:ext>
            </a:extLst>
          </p:cNvPr>
          <p:cNvSpPr txBox="1"/>
          <p:nvPr/>
        </p:nvSpPr>
        <p:spPr>
          <a:xfrm>
            <a:off x="1635780" y="4858994"/>
            <a:ext cx="2569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Репетиционные экзамены</a:t>
            </a:r>
          </a:p>
        </p:txBody>
      </p:sp>
    </p:spTree>
    <p:extLst>
      <p:ext uri="{BB962C8B-B14F-4D97-AF65-F5344CB8AC3E}">
        <p14:creationId xmlns:p14="http://schemas.microsoft.com/office/powerpoint/2010/main" val="2981900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5089" y="617661"/>
            <a:ext cx="34681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№6 пос. </a:t>
            </a:r>
            <a:r>
              <a:rPr lang="ru-RU" b="1" spc="-31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Медвеженский</a:t>
            </a:r>
            <a:endParaRPr lang="ru-RU" b="1" spc="-31" dirty="0">
              <a:solidFill>
                <a:srgbClr val="1B31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6275" y="849965"/>
            <a:ext cx="2880320" cy="137801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242" y="2571750"/>
            <a:ext cx="2701468" cy="162911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008" y="973472"/>
            <a:ext cx="2787802" cy="125451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7909" y="3638271"/>
            <a:ext cx="2915816" cy="148133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434" y="3799962"/>
            <a:ext cx="2931849" cy="131933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FC51C42-6327-F09A-79C4-810DA53D7BA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07EC66C-6ECE-C677-FDDE-26EAC22B743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sp>
        <p:nvSpPr>
          <p:cNvPr id="15" name="object 6">
            <a:extLst>
              <a:ext uri="{FF2B5EF4-FFF2-40B4-BE49-F238E27FC236}">
                <a16:creationId xmlns:a16="http://schemas.microsoft.com/office/drawing/2014/main" xmlns="" id="{81FC552E-F172-4C57-E41F-A99B7F825383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FADF4D39-3116-3255-8E19-016167B7B402}"/>
              </a:ext>
            </a:extLst>
          </p:cNvPr>
          <p:cNvSpPr/>
          <p:nvPr/>
        </p:nvSpPr>
        <p:spPr>
          <a:xfrm>
            <a:off x="689972" y="28009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5. Привлечение ресурсов федеральных, региональных проектов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17" name="Picture 2" descr="C:\Users\admin\Downloads\cad0f347-2847-437d-bb15-f2768b62f1ed.jpg">
            <a:extLst>
              <a:ext uri="{FF2B5EF4-FFF2-40B4-BE49-F238E27FC236}">
                <a16:creationId xmlns:a16="http://schemas.microsoft.com/office/drawing/2014/main" xmlns="" id="{6FE4C6B2-7DCB-5A80-64E7-862806599E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267" y="2309758"/>
            <a:ext cx="2949285" cy="140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0A8AFDBC-8ED0-00D6-ACF2-090C649F9B9C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8240" y="2272184"/>
            <a:ext cx="2776389" cy="12866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D2BB458-3D25-2CCF-674D-9F1B526FD5BE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018" y="785563"/>
            <a:ext cx="3416067" cy="13310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1E9A3F7-3208-09B0-BF83-FBCDD068F7A9}"/>
              </a:ext>
            </a:extLst>
          </p:cNvPr>
          <p:cNvSpPr txBox="1"/>
          <p:nvPr/>
        </p:nvSpPr>
        <p:spPr>
          <a:xfrm>
            <a:off x="749172" y="1657703"/>
            <a:ext cx="23341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spc="-3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Федеральный проект</a:t>
            </a:r>
          </a:p>
          <a:p>
            <a:r>
              <a:rPr lang="ru-RU" sz="1600" b="1" spc="-3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«Всё лучшее детям»</a:t>
            </a:r>
            <a:endParaRPr lang="ru-RU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03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3"/>
          <p:cNvSpPr/>
          <p:nvPr/>
        </p:nvSpPr>
        <p:spPr>
          <a:xfrm rot="5400000">
            <a:off x="6168747" y="2298612"/>
            <a:ext cx="4138272" cy="10326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9180" rIns="0" bIns="0" anchor="t">
            <a:spAutoFit/>
          </a:bodyPr>
          <a:lstStyle/>
          <a:p>
            <a:pPr marL="385290">
              <a:spcBef>
                <a:spcPts val="72"/>
              </a:spcBef>
            </a:pPr>
            <a:r>
              <a:rPr lang="ru-RU" sz="16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Федеральный проект «Кадры АПК» </a:t>
            </a:r>
          </a:p>
          <a:p>
            <a:pPr marL="385290">
              <a:spcBef>
                <a:spcPts val="72"/>
              </a:spcBef>
            </a:pPr>
            <a:r>
              <a:rPr lang="ru-RU" sz="16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Национального проекта </a:t>
            </a:r>
          </a:p>
          <a:p>
            <a:pPr marL="385290">
              <a:spcBef>
                <a:spcPts val="72"/>
              </a:spcBef>
            </a:pPr>
            <a:r>
              <a:rPr lang="ru-RU" sz="16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«Технологическое обеспечение</a:t>
            </a:r>
          </a:p>
          <a:p>
            <a:pPr marL="385290">
              <a:spcBef>
                <a:spcPts val="72"/>
              </a:spcBef>
            </a:pPr>
            <a:r>
              <a:rPr lang="ru-RU" sz="16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 продовольственной безопасности»</a:t>
            </a:r>
            <a:endParaRPr lang="ru-RU" sz="1600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sp>
        <p:nvSpPr>
          <p:cNvPr id="7" name="object 3"/>
          <p:cNvSpPr/>
          <p:nvPr/>
        </p:nvSpPr>
        <p:spPr>
          <a:xfrm>
            <a:off x="198596" y="181487"/>
            <a:ext cx="7560840" cy="3786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Агротехнологические классы</a:t>
            </a:r>
            <a:endParaRPr lang="ru-RU" sz="2400" spc="-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62808" y="2276181"/>
            <a:ext cx="36724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№1 им. Г.С. Фатеева </a:t>
            </a:r>
          </a:p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«Агрохолдинг Красногвардейский»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90206" y="2378127"/>
            <a:ext cx="40876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 2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«СХП «Победа»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3311" y="4712564"/>
            <a:ext cx="2770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 8 им. А.Т. Галь </a:t>
            </a:r>
            <a:endParaRPr lang="ru-RU" b="1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СПК колхоз «Родина»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58433" y="4858300"/>
            <a:ext cx="47904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№12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Агросоюз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Красногвардейский»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815" y="560089"/>
            <a:ext cx="2531807" cy="173863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265EBFA-7053-B369-CCCD-538315AF93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1570" y="3188386"/>
            <a:ext cx="1228095" cy="9235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010" y="582632"/>
            <a:ext cx="4130034" cy="181318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37" y="2858964"/>
            <a:ext cx="2531806" cy="18988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630" y="2676801"/>
            <a:ext cx="2878420" cy="215881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D776010-F23D-3AC3-1D05-5E7717857C2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15" name="object 6">
            <a:extLst>
              <a:ext uri="{FF2B5EF4-FFF2-40B4-BE49-F238E27FC236}">
                <a16:creationId xmlns:a16="http://schemas.microsoft.com/office/drawing/2014/main" xmlns="" id="{D820C572-5617-864F-8707-C0559928D885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916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/>
        </p:nvSpPr>
        <p:spPr>
          <a:xfrm>
            <a:off x="862051" y="429540"/>
            <a:ext cx="6984776" cy="3786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Закладка сада супер-интенсивного типа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726869" y="3043977"/>
            <a:ext cx="1935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№12 </a:t>
            </a:r>
          </a:p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с. Красногвардейского</a:t>
            </a:r>
          </a:p>
        </p:txBody>
      </p:sp>
      <p:pic>
        <p:nvPicPr>
          <p:cNvPr id="1028" name="Picture 4" descr="C:\Users\admin\Downloads\6694194a-f086-4d13-a5f0-726f60b9176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12" y="978039"/>
            <a:ext cx="2687594" cy="201569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0EBED0D-7FE6-7564-F229-2A59F3C4AD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07228CF-DD96-3108-D21F-6B01E89C81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xmlns="" id="{94982887-ADA9-3519-E809-F3935D98A5CD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C94E4210-AE42-8FC2-46EB-D3AC51C56852}"/>
              </a:ext>
            </a:extLst>
          </p:cNvPr>
          <p:cNvSpPr/>
          <p:nvPr/>
        </p:nvSpPr>
        <p:spPr>
          <a:xfrm>
            <a:off x="3585703" y="2967222"/>
            <a:ext cx="1935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№7</a:t>
            </a:r>
          </a:p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с. Преградное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754CD8E1-B0B6-7478-AAAD-780664FE8EB9}"/>
              </a:ext>
            </a:extLst>
          </p:cNvPr>
          <p:cNvSpPr/>
          <p:nvPr/>
        </p:nvSpPr>
        <p:spPr>
          <a:xfrm>
            <a:off x="472462" y="2955325"/>
            <a:ext cx="1935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№6</a:t>
            </a:r>
          </a:p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пос. </a:t>
            </a:r>
            <a:r>
              <a:rPr lang="ru-RU" sz="1200" b="1" spc="-31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Медвеженский</a:t>
            </a:r>
            <a:endParaRPr lang="ru-RU" sz="1200" b="1" spc="-31" dirty="0">
              <a:solidFill>
                <a:srgbClr val="1B31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5B41BE5-F04B-5566-4F94-94B20307E90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038" y="3490550"/>
            <a:ext cx="2429941" cy="163045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C7AA706-BAAD-CAE9-FC69-FCE38D88AED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30" y="976319"/>
            <a:ext cx="2646112" cy="198458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7077FA4A-9069-BADB-ECFC-96D4570C541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1870" y="3440187"/>
            <a:ext cx="2586274" cy="173231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93B8E98-0BF6-89D7-42BE-67DDDFE43FC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13" y="3408803"/>
            <a:ext cx="2282932" cy="17121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870" y="945744"/>
            <a:ext cx="2509746" cy="173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33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8083CDD-8774-87F3-44D4-2291795F0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C6B0B9A-00B5-5A5B-11F6-5EA4CF61B5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8E5D906-688B-BE08-1A57-417F5ECCBB3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28116695-4A08-2C0E-C572-DF9564BDD1D5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CC8CD96-D6FD-9069-9C66-7344A1FD29B9}"/>
              </a:ext>
            </a:extLst>
          </p:cNvPr>
          <p:cNvSpPr/>
          <p:nvPr/>
        </p:nvSpPr>
        <p:spPr>
          <a:xfrm>
            <a:off x="670771" y="49177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Оснащение кабинетов труда (технологии) и ОБЗР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29" name="Picture 2" descr="C:\Users\admin\Downloads\1fc2147c-d325-43c3-8499-529ae7c5ea0f.jpg">
            <a:extLst>
              <a:ext uri="{FF2B5EF4-FFF2-40B4-BE49-F238E27FC236}">
                <a16:creationId xmlns:a16="http://schemas.microsoft.com/office/drawing/2014/main" xmlns="" id="{F451079F-45CA-2229-D5F2-E25F0D77F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36" y="900394"/>
            <a:ext cx="2376264" cy="178219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Users\admin\Downloads\72de29ea-5e6a-4000-b971-c01e62c9d03c.jpg">
            <a:extLst>
              <a:ext uri="{FF2B5EF4-FFF2-40B4-BE49-F238E27FC236}">
                <a16:creationId xmlns:a16="http://schemas.microsoft.com/office/drawing/2014/main" xmlns="" id="{2F8EF715-1EA2-8E3C-C9BC-7EC7A9343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36" y="3039512"/>
            <a:ext cx="2376264" cy="178219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admin\Downloads\9ac1b16f-74d5-494a-acbf-d276cb7ae545.jpg">
            <a:extLst>
              <a:ext uri="{FF2B5EF4-FFF2-40B4-BE49-F238E27FC236}">
                <a16:creationId xmlns:a16="http://schemas.microsoft.com/office/drawing/2014/main" xmlns="" id="{87D54614-8153-ABB6-994A-3A6C6B612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706" y="1189614"/>
            <a:ext cx="2596587" cy="34621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admin\Downloads\54ac96d9-350f-4674-87a9-857edf7fe8fe.jpg">
            <a:extLst>
              <a:ext uri="{FF2B5EF4-FFF2-40B4-BE49-F238E27FC236}">
                <a16:creationId xmlns:a16="http://schemas.microsoft.com/office/drawing/2014/main" xmlns="" id="{9FD544AA-9CC6-5202-AA64-3BBAFC363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9163" y="917518"/>
            <a:ext cx="2267744" cy="170080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Users\admin\Downloads\e1915def-e9a6-439c-bc89-8371b4bf547b.jpg">
            <a:extLst>
              <a:ext uri="{FF2B5EF4-FFF2-40B4-BE49-F238E27FC236}">
                <a16:creationId xmlns:a16="http://schemas.microsoft.com/office/drawing/2014/main" xmlns="" id="{0FB4ABC4-7D15-5F63-41E6-7412C676E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902" y="3003798"/>
            <a:ext cx="2376265" cy="178219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722EE14-FF2A-27A9-7F30-8EC1DEF9BC07}"/>
              </a:ext>
            </a:extLst>
          </p:cNvPr>
          <p:cNvSpPr txBox="1"/>
          <p:nvPr/>
        </p:nvSpPr>
        <p:spPr>
          <a:xfrm>
            <a:off x="584444" y="2611686"/>
            <a:ext cx="2493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МКОУ СОШ № 9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200" b="1" spc="-23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Родыки</a:t>
            </a:r>
            <a:endParaRPr lang="ru-RU" sz="1200" b="1" spc="-23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F6CB9B2-C656-0CC8-976E-AA31F9DAEEC2}"/>
              </a:ext>
            </a:extLst>
          </p:cNvPr>
          <p:cNvSpPr txBox="1"/>
          <p:nvPr/>
        </p:nvSpPr>
        <p:spPr>
          <a:xfrm>
            <a:off x="584444" y="4753561"/>
            <a:ext cx="2493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МКОУ СОШ № 10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Покровское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316B5C2-391D-7AF6-BDCC-BC77C2460B99}"/>
              </a:ext>
            </a:extLst>
          </p:cNvPr>
          <p:cNvSpPr txBox="1"/>
          <p:nvPr/>
        </p:nvSpPr>
        <p:spPr>
          <a:xfrm>
            <a:off x="3239466" y="4648859"/>
            <a:ext cx="2493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МКОУ Гимназия № 1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Красногвардейское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1F049C2-AFAB-3AAC-AB9B-3061378FA782}"/>
              </a:ext>
            </a:extLst>
          </p:cNvPr>
          <p:cNvSpPr txBox="1"/>
          <p:nvPr/>
        </p:nvSpPr>
        <p:spPr>
          <a:xfrm>
            <a:off x="6299163" y="4753561"/>
            <a:ext cx="2493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МКОУ СОШ № 11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Красногвардейское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C4363BF-1AD4-9FF1-E813-F79C812F7D6E}"/>
              </a:ext>
            </a:extLst>
          </p:cNvPr>
          <p:cNvSpPr txBox="1"/>
          <p:nvPr/>
        </p:nvSpPr>
        <p:spPr>
          <a:xfrm>
            <a:off x="6065708" y="2539537"/>
            <a:ext cx="2610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МКОУ СОШ № 3 им. В.Н. Дроздова</a:t>
            </a:r>
          </a:p>
          <a:p>
            <a:pPr algn="ctr"/>
            <a:r>
              <a:rPr lang="ru-RU" sz="1200" b="1" spc="-23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п. Коммунар</a:t>
            </a:r>
          </a:p>
        </p:txBody>
      </p:sp>
    </p:spTree>
    <p:extLst>
      <p:ext uri="{BB962C8B-B14F-4D97-AF65-F5344CB8AC3E}">
        <p14:creationId xmlns:p14="http://schemas.microsoft.com/office/powerpoint/2010/main" val="1905159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322BF4B-F3B4-F37E-FC86-8F58F9DE4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DE95E70-7640-611C-5ACE-01C7B491A5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CF8FD2C-D1E7-B0B5-1198-B5EEC30009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EC61F033-193C-B5FD-BECD-317477FCD159}"/>
              </a:ext>
            </a:extLst>
          </p:cNvPr>
          <p:cNvSpPr/>
          <p:nvPr/>
        </p:nvSpPr>
        <p:spPr>
          <a:xfrm>
            <a:off x="705143" y="216955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dmin\Desktop\Август\август 2024\материалы\Пут.jpg">
            <a:extLst>
              <a:ext uri="{FF2B5EF4-FFF2-40B4-BE49-F238E27FC236}">
                <a16:creationId xmlns:a16="http://schemas.microsoft.com/office/drawing/2014/main" xmlns="" id="{9878944F-059C-7FC8-0EFF-78CFFB0D58FB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10010" y="1167840"/>
            <a:ext cx="2914380" cy="29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2">
            <a:extLst>
              <a:ext uri="{FF2B5EF4-FFF2-40B4-BE49-F238E27FC236}">
                <a16:creationId xmlns:a16="http://schemas.microsoft.com/office/drawing/2014/main" xmlns="" id="{92C7AE99-5134-44A7-2E41-7F28ED8070F8}"/>
              </a:ext>
            </a:extLst>
          </p:cNvPr>
          <p:cNvSpPr/>
          <p:nvPr/>
        </p:nvSpPr>
        <p:spPr>
          <a:xfrm>
            <a:off x="3744776" y="1201851"/>
            <a:ext cx="4859671" cy="28997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t">
            <a:spAutoFit/>
          </a:bodyPr>
          <a:lstStyle/>
          <a:p>
            <a:pPr algn="just"/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 современного качественного доступного образования, причем во всех регионах страны, невозможно добиться ничего в сфере развития. Должен, безусловно, соблюдаться базовый принцип системы российского образования — это справедливость, то есть доступность качественного образования для каждого ребенка в соответствии с его интересами и способностями, причем независимо от того, где он живет — в городе или деревне, в Москве или любом другом регионе страны, независимо от того, где учится — в государственной школе или частной, и, конечно, независимо от социального статуса и доходов родителей»</a:t>
            </a:r>
          </a:p>
          <a:p>
            <a:pPr algn="ctr"/>
            <a:r>
              <a:rPr lang="ru-RU" sz="1500" b="1" i="1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                                                  </a:t>
            </a:r>
          </a:p>
          <a:p>
            <a:pPr algn="r"/>
            <a:r>
              <a:rPr lang="ru-RU" sz="1500" b="1" i="1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Microsoft Sans Serif"/>
                <a:cs typeface="Times New Roman" pitchFamily="18" charset="0"/>
              </a:rPr>
              <a:t>В.В. Путин</a:t>
            </a:r>
            <a:endParaRPr lang="ru-RU" sz="1500" i="1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8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xmlns="" id="{D5B369E3-F2DF-1210-2F42-FD0A4ED0F8FD}"/>
              </a:ext>
            </a:extLst>
          </p:cNvPr>
          <p:cNvSpPr/>
          <p:nvPr/>
        </p:nvSpPr>
        <p:spPr>
          <a:xfrm>
            <a:off x="698875" y="299470"/>
            <a:ext cx="7402590" cy="3786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Центры образования «Точка роста»</a:t>
            </a:r>
            <a:endParaRPr lang="ru-RU" sz="2400" spc="-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3" y="66699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цифрового и гуманитарного профилей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95983" y="62997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естественно-научной и технологической направленностей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4212" y="3615946"/>
            <a:ext cx="29893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№2 с.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Ладовская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Балка,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№7 с. Преградное,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№12 с. Красногвардейское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№8 им. А.Т. Галь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07437" y="3020912"/>
            <a:ext cx="301935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№4 с.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Новомихайловское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№9 с.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Родыки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№1 им.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Г.С.Фатеева</a:t>
            </a:r>
            <a:endParaRPr lang="ru-RU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№3 им.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В.Н.Дроздова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«Гимназия №1»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год: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 10 с. Покровское</a:t>
            </a:r>
          </a:p>
          <a:p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 11 с. Красногвардейское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287" y="2614602"/>
            <a:ext cx="1784730" cy="6506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652" y="1102191"/>
            <a:ext cx="1846660" cy="13849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432" y="1468638"/>
            <a:ext cx="2017927" cy="15134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794" y="1783307"/>
            <a:ext cx="1916832" cy="14376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136" y="1610909"/>
            <a:ext cx="2094733" cy="1571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74" y="1083791"/>
            <a:ext cx="2109200" cy="11864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FB47B39-F203-C99C-3BFB-7EFEA204BBC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xmlns="" id="{C37A4CD2-0104-A27D-0F4E-06377DA60269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591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0890B86F-76C8-8DA4-77A3-961D7609AFD0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8996D16-17A5-0679-0E65-CC93B0A36813}"/>
              </a:ext>
            </a:extLst>
          </p:cNvPr>
          <p:cNvSpPr/>
          <p:nvPr/>
        </p:nvSpPr>
        <p:spPr>
          <a:xfrm>
            <a:off x="3536676" y="2824283"/>
            <a:ext cx="1935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МКОУ СОШ №12 </a:t>
            </a:r>
          </a:p>
          <a:p>
            <a:pPr algn="ctr"/>
            <a:r>
              <a:rPr lang="ru-RU" sz="12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Красногвардейского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xmlns="" id="{4C231ACB-CD07-686E-0B1B-31053731F863}"/>
              </a:ext>
            </a:extLst>
          </p:cNvPr>
          <p:cNvSpPr/>
          <p:nvPr/>
        </p:nvSpPr>
        <p:spPr>
          <a:xfrm>
            <a:off x="698875" y="299470"/>
            <a:ext cx="7402590" cy="7479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дистанционного обучения Красногвардейского муниципального округа</a:t>
            </a:r>
            <a:endParaRPr lang="ru-RU" sz="2400" spc="-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C32787C-830C-7963-C851-022E236702D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00" y="1107938"/>
            <a:ext cx="2177843" cy="163338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3D0E1E3-94DD-4F37-231C-2A049B1A5B7E}"/>
              </a:ext>
            </a:extLst>
          </p:cNvPr>
          <p:cNvSpPr/>
          <p:nvPr/>
        </p:nvSpPr>
        <p:spPr>
          <a:xfrm>
            <a:off x="642247" y="2752536"/>
            <a:ext cx="193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ФГБОУ ВО «</a:t>
            </a:r>
            <a:r>
              <a:rPr lang="ru-RU" sz="1200" b="1" spc="-31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СтГАУ</a:t>
            </a:r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441BD98-6F0A-4379-D1CD-223CA31A70A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36" y="3124148"/>
            <a:ext cx="2173652" cy="163023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C2E2BBF-FCF6-CC9B-4DD7-F53C19582F71}"/>
              </a:ext>
            </a:extLst>
          </p:cNvPr>
          <p:cNvSpPr/>
          <p:nvPr/>
        </p:nvSpPr>
        <p:spPr>
          <a:xfrm>
            <a:off x="762345" y="4754386"/>
            <a:ext cx="193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ФГБОУ ВО «</a:t>
            </a:r>
            <a:r>
              <a:rPr lang="ru-RU" sz="1200" b="1" spc="-31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СтГМУ</a:t>
            </a:r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EDE56B5D-7A7D-EF9E-7D55-DEE5FD51DB4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726" y="3285503"/>
            <a:ext cx="2146548" cy="1431032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1089E8BB-F842-F116-1F3B-F7903A9B61EC}"/>
              </a:ext>
            </a:extLst>
          </p:cNvPr>
          <p:cNvSpPr/>
          <p:nvPr/>
        </p:nvSpPr>
        <p:spPr>
          <a:xfrm>
            <a:off x="3131840" y="4681835"/>
            <a:ext cx="274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Центр опережающей подготовки Ставропольского края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ECC7DFB-803D-7D01-FC3A-2FAB97315D3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237" y="1095779"/>
            <a:ext cx="2177842" cy="1633382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57CCD431-3C9D-9682-D436-042FE5019415}"/>
              </a:ext>
            </a:extLst>
          </p:cNvPr>
          <p:cNvSpPr/>
          <p:nvPr/>
        </p:nvSpPr>
        <p:spPr>
          <a:xfrm>
            <a:off x="6481236" y="2777537"/>
            <a:ext cx="193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 ТКВ «Терцы»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4365352F-9E14-7CB5-4684-E40D74569F2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739" y="3124148"/>
            <a:ext cx="2283718" cy="1437897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E1B42530-373D-7BA9-FFF4-DCA667C9DF5B}"/>
              </a:ext>
            </a:extLst>
          </p:cNvPr>
          <p:cNvSpPr/>
          <p:nvPr/>
        </p:nvSpPr>
        <p:spPr>
          <a:xfrm>
            <a:off x="5948955" y="4562045"/>
            <a:ext cx="30875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центр выявления, поддержки и развития способностей и талантов детей и молодежи Ставропольского края «Сириус 26»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4F0D49C-5EBB-CE43-510D-C7D5A48783F9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638" y="1095779"/>
            <a:ext cx="1793213" cy="179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43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7F2A299-874F-71D0-CB6A-0F4605E61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9B5DDD1-6E19-EBF1-BF96-1B8E4F07CF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18C67E-47E3-007E-A00D-410A89D25AB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B8523AFB-9E78-82FF-6982-55870CEEA930}"/>
              </a:ext>
            </a:extLst>
          </p:cNvPr>
          <p:cNvSpPr/>
          <p:nvPr/>
        </p:nvSpPr>
        <p:spPr>
          <a:xfrm>
            <a:off x="663132" y="216955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647ABAE-F4A3-65BA-65C0-D63A11E6293F}"/>
              </a:ext>
            </a:extLst>
          </p:cNvPr>
          <p:cNvSpPr/>
          <p:nvPr/>
        </p:nvSpPr>
        <p:spPr>
          <a:xfrm>
            <a:off x="385697" y="434713"/>
            <a:ext cx="8578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spc="-3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«Дорожная карта по повышению качества образования и профилактике риска снижения образовательных результатов в общеобразовательных организациях Красногвардейского муниципального округа Ставропольского края на 2026 год</a:t>
            </a:r>
            <a:r>
              <a:rPr lang="ru-RU" sz="1800" b="1" spc="-3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800" b="1" spc="-3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71524"/>
              </p:ext>
            </p:extLst>
          </p:nvPr>
        </p:nvGraphicFramePr>
        <p:xfrm>
          <a:off x="3695855" y="1574390"/>
          <a:ext cx="4785012" cy="3487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DF" r:id="rId7" imgW="0" imgH="360" progId="FoxitReader.Document">
                  <p:embed/>
                </p:oleObj>
              </mc:Choice>
              <mc:Fallback>
                <p:oleObj name="PDF" r:id="rId7" imgW="0" imgH="360" progId="FoxitReader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95855" y="1574390"/>
                        <a:ext cx="4785012" cy="34879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84086"/>
              </p:ext>
            </p:extLst>
          </p:nvPr>
        </p:nvGraphicFramePr>
        <p:xfrm>
          <a:off x="626500" y="1367049"/>
          <a:ext cx="295433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PDF" r:id="rId9" imgW="0" imgH="360" progId="FoxitReader.Document">
                  <p:embed/>
                </p:oleObj>
              </mc:Choice>
              <mc:Fallback>
                <p:oleObj name="PDF" r:id="rId9" imgW="0" imgH="360" progId="FoxitReader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6500" y="1367049"/>
                        <a:ext cx="295433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1333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3ED2DF0-BAB3-F06F-2009-F040ACF79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E991993-B428-78E5-4BFC-ABEFFF878E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90E4AA9-3C96-6EDE-5173-205EFD8DD63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CDB1EC01-4A46-79CF-97C3-B2335FF3B5B8}"/>
              </a:ext>
            </a:extLst>
          </p:cNvPr>
          <p:cNvSpPr/>
          <p:nvPr/>
        </p:nvSpPr>
        <p:spPr>
          <a:xfrm>
            <a:off x="663132" y="216955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85993A7-D467-2DCB-E546-2CCAF53DF5CB}"/>
              </a:ext>
            </a:extLst>
          </p:cNvPr>
          <p:cNvSpPr txBox="1"/>
          <p:nvPr/>
        </p:nvSpPr>
        <p:spPr>
          <a:xfrm>
            <a:off x="1187624" y="2387084"/>
            <a:ext cx="6577903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94254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C40635D-B36A-852D-70CE-6972C4858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9BC2260-0D8A-5CC7-0145-1577704449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xmlns="" id="{D5B369E3-F2DF-1210-2F42-FD0A4ED0F8FD}"/>
              </a:ext>
            </a:extLst>
          </p:cNvPr>
          <p:cNvSpPr/>
          <p:nvPr/>
        </p:nvSpPr>
        <p:spPr>
          <a:xfrm>
            <a:off x="951958" y="397583"/>
            <a:ext cx="7402590" cy="7479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Сеть образовательных организаций Красногвардейского муниципального округа</a:t>
            </a:r>
            <a:endParaRPr lang="ru-RU" sz="2400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314560A9-B8F2-179E-EAC2-70C7468CB7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0019048"/>
              </p:ext>
            </p:extLst>
          </p:nvPr>
        </p:nvGraphicFramePr>
        <p:xfrm>
          <a:off x="251520" y="1203598"/>
          <a:ext cx="5400600" cy="330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6012160" y="1461498"/>
            <a:ext cx="2880320" cy="683862"/>
            <a:chOff x="1944216" y="1949877"/>
            <a:chExt cx="1975714" cy="1367725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944216" y="1949877"/>
              <a:ext cx="1975714" cy="136772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1944216" y="1949877"/>
              <a:ext cx="1975714" cy="136772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Государственное учреждение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444208" y="2931790"/>
            <a:ext cx="2016224" cy="1368152"/>
            <a:chOff x="1944216" y="1949877"/>
            <a:chExt cx="1975714" cy="136772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944216" y="1949877"/>
              <a:ext cx="1975714" cy="136772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1944216" y="1949877"/>
              <a:ext cx="1975714" cy="136772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ГКОУ</a:t>
              </a:r>
              <a:r>
                <a:rPr lang="ru-RU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«Специальная (коррекционная) общеобразовательная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школа-интернат №25» 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Стрелка вниз 28"/>
          <p:cNvSpPr/>
          <p:nvPr/>
        </p:nvSpPr>
        <p:spPr>
          <a:xfrm>
            <a:off x="827584" y="2145360"/>
            <a:ext cx="484632" cy="7200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2699792" y="2168328"/>
            <a:ext cx="484632" cy="7200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4554679" y="2168328"/>
            <a:ext cx="484632" cy="7200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7164901" y="2211022"/>
            <a:ext cx="484632" cy="7200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1E2901E-5912-81E9-D609-618F2CC2978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17" name="object 6"/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3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8727" y="1347614"/>
            <a:ext cx="76904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Красногвардейском муниципальном округе 14 общеобразовательных организаций.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13 среднего общего образования.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 основного общего образования - МКОУ ООШ № 13 п. Штурм. 	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– малокомплектных: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СОШ № 3 им. В.Н. Дроздова пос. Коммунар,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СОШ № 4 с. </a:t>
            </a:r>
            <a:r>
              <a:rPr lang="ru-RU" sz="1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Новомихайловское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СОШ № 6 пос. </a:t>
            </a:r>
            <a:r>
              <a:rPr lang="ru-RU" sz="1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Медвеженский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СОШ № 9 с. </a:t>
            </a:r>
            <a:r>
              <a:rPr lang="ru-RU" sz="1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Родыки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СОШ № 10 с. Покровское, </a:t>
            </a: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МКОУ ООШ № 13 п. Штурм. 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xmlns="" id="{D5B369E3-F2DF-1210-2F42-FD0A4ED0F8FD}"/>
              </a:ext>
            </a:extLst>
          </p:cNvPr>
          <p:cNvSpPr/>
          <p:nvPr/>
        </p:nvSpPr>
        <p:spPr>
          <a:xfrm>
            <a:off x="870615" y="483518"/>
            <a:ext cx="7402590" cy="7607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Общеобразовательные организации </a:t>
            </a:r>
          </a:p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Красногвардейского муниципального округа</a:t>
            </a:r>
            <a:endParaRPr lang="ru-RU" sz="2400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68D7D02-BD4F-6218-7C7B-1D6A34CB73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8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00308"/>
            <a:ext cx="4629634" cy="2085952"/>
          </a:xfrm>
          <a:prstGeom prst="rect">
            <a:avLst/>
          </a:prstGeom>
        </p:spPr>
      </p:pic>
      <p:sp>
        <p:nvSpPr>
          <p:cNvPr id="5" name="object 6">
            <a:extLst>
              <a:ext uri="{FF2B5EF4-FFF2-40B4-BE49-F238E27FC236}">
                <a16:creationId xmlns:a16="http://schemas.microsoft.com/office/drawing/2014/main" xmlns="" id="{B70AC889-3DC0-A930-3561-96E2897EF20C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4D0953-7E9F-B655-F75E-2D08B85A3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3AAA763-76C3-EE84-F213-8887138FFF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32B1132-AE3C-B0B8-12D8-C10047A218E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1778D059-E60E-558B-BD1D-3F587394CD04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xmlns="" id="{168A27FD-2106-091F-D655-A986332410A6}"/>
              </a:ext>
            </a:extLst>
          </p:cNvPr>
          <p:cNvSpPr/>
          <p:nvPr/>
        </p:nvSpPr>
        <p:spPr>
          <a:xfrm>
            <a:off x="895571" y="627534"/>
            <a:ext cx="7402590" cy="7479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80" rIns="0" bIns="0" anchor="t">
            <a:spAutoFit/>
          </a:bodyPr>
          <a:lstStyle/>
          <a:p>
            <a:pPr marL="385290" algn="ctr">
              <a:spcBef>
                <a:spcPts val="72"/>
              </a:spcBef>
            </a:pPr>
            <a:r>
              <a:rPr lang="ru-RU" sz="2400" b="1" spc="-31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Школы, функционирующие в зоне риска снижения образовательных результатов</a:t>
            </a:r>
            <a:endParaRPr lang="ru-RU" sz="2400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CD7B2C19-ACF7-76A4-7B78-BBB7D3BA64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620447"/>
              </p:ext>
            </p:extLst>
          </p:nvPr>
        </p:nvGraphicFramePr>
        <p:xfrm>
          <a:off x="1415801" y="1533138"/>
          <a:ext cx="7375400" cy="244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0620">
                  <a:extLst>
                    <a:ext uri="{9D8B030D-6E8A-4147-A177-3AD203B41FA5}">
                      <a16:colId xmlns:a16="http://schemas.microsoft.com/office/drawing/2014/main" xmlns="" val="2483374959"/>
                    </a:ext>
                  </a:extLst>
                </a:gridCol>
                <a:gridCol w="1737080">
                  <a:extLst>
                    <a:ext uri="{9D8B030D-6E8A-4147-A177-3AD203B41FA5}">
                      <a16:colId xmlns:a16="http://schemas.microsoft.com/office/drawing/2014/main" xmlns="" val="4279091646"/>
                    </a:ext>
                  </a:extLst>
                </a:gridCol>
                <a:gridCol w="1732102">
                  <a:extLst>
                    <a:ext uri="{9D8B030D-6E8A-4147-A177-3AD203B41FA5}">
                      <a16:colId xmlns:a16="http://schemas.microsoft.com/office/drawing/2014/main" xmlns="" val="1394536529"/>
                    </a:ext>
                  </a:extLst>
                </a:gridCol>
                <a:gridCol w="1955598">
                  <a:extLst>
                    <a:ext uri="{9D8B030D-6E8A-4147-A177-3AD203B41FA5}">
                      <a16:colId xmlns:a16="http://schemas.microsoft.com/office/drawing/2014/main" xmlns="" val="17844167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9703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4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Новомихайловское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5 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Привольное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6 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пос. Медвеженский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6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пос. Медвеженский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7092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6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пос.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Медвеженский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ООШ № 13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пос. Штурм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10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Покровское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11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Красногвардейское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8504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9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Родыки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846154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МКОУ СОШ № 10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Покровское</a:t>
                      </a: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52055878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E772FD6-E50B-00A2-89BD-D2DEB0FA76B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400" b="91000" l="10000" r="90000">
                        <a14:foregroundMark x1="29200" y1="11000" x2="29200" y2="11000"/>
                        <a14:foregroundMark x1="29800" y1="9200" x2="41100" y2="7400"/>
                        <a14:foregroundMark x1="41100" y1="7400" x2="49500" y2="10700"/>
                        <a14:foregroundMark x1="47600" y1="71400" x2="37200" y2="67900"/>
                        <a14:foregroundMark x1="37200" y1="67900" x2="37700" y2="79000"/>
                        <a14:foregroundMark x1="37700" y1="79000" x2="47900" y2="79600"/>
                        <a14:foregroundMark x1="47900" y1="79600" x2="46100" y2="69500"/>
                        <a14:foregroundMark x1="46100" y1="69500" x2="45600" y2="69500"/>
                        <a14:foregroundMark x1="56000" y1="80300" x2="56800" y2="91000"/>
                        <a14:foregroundMark x1="56800" y1="91000" x2="62800" y2="90200"/>
                        <a14:foregroundMark x1="67600" y1="22900" x2="57300" y2="22100"/>
                        <a14:foregroundMark x1="68600" y1="23100" x2="60200" y2="21700"/>
                        <a14:foregroundMark x1="61200" y1="21200" x2="67300" y2="22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162" y="719689"/>
            <a:ext cx="2126002" cy="212600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CD07353-A69C-7250-AC24-D729053D51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1" y="2211710"/>
            <a:ext cx="3721035" cy="324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E35A276-DDFE-71B1-D525-B92861512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197EA09-8618-EC14-9F0C-34D54BF0A1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9C7A7D1-9C0D-998A-7F2D-52283DB734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C034E777-AAB1-72B5-BEA4-BC5B3934A6E7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40EB82-91CB-2470-6E25-B5F71F14C49A}"/>
              </a:ext>
            </a:extLst>
          </p:cNvPr>
          <p:cNvSpPr txBox="1"/>
          <p:nvPr/>
        </p:nvSpPr>
        <p:spPr>
          <a:xfrm>
            <a:off x="796883" y="466132"/>
            <a:ext cx="7412211" cy="3000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Модель выравнивания образовательных результатов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xmlns="" id="{58338FA7-AF69-4379-558A-192C13D8FB99}"/>
              </a:ext>
            </a:extLst>
          </p:cNvPr>
          <p:cNvSpPr/>
          <p:nvPr/>
        </p:nvSpPr>
        <p:spPr>
          <a:xfrm>
            <a:off x="263255" y="991964"/>
            <a:ext cx="1196074" cy="648072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9CD7CF1-BC3C-3AF4-693E-FA2A3C827DF6}"/>
              </a:ext>
            </a:extLst>
          </p:cNvPr>
          <p:cNvSpPr txBox="1"/>
          <p:nvPr/>
        </p:nvSpPr>
        <p:spPr>
          <a:xfrm>
            <a:off x="1433584" y="1161085"/>
            <a:ext cx="75485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овышение качества образования путём выявления и устранения факторов риска и ресурсных дефицитов, а также проведение адресной профилактики снижения образовательных результатов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xmlns="" id="{381ABEC0-BC9E-351C-C7B0-92B8427383CA}"/>
              </a:ext>
            </a:extLst>
          </p:cNvPr>
          <p:cNvSpPr/>
          <p:nvPr/>
        </p:nvSpPr>
        <p:spPr>
          <a:xfrm>
            <a:off x="263255" y="1796051"/>
            <a:ext cx="1196074" cy="648072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BFBC4F1-881B-A733-5B04-0D2BDE06AE5C}"/>
              </a:ext>
            </a:extLst>
          </p:cNvPr>
          <p:cNvSpPr txBox="1"/>
          <p:nvPr/>
        </p:nvSpPr>
        <p:spPr>
          <a:xfrm>
            <a:off x="2734476" y="855667"/>
            <a:ext cx="3847125" cy="3000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Методологический модуль</a:t>
            </a:r>
          </a:p>
        </p:txBody>
      </p:sp>
      <p:graphicFrame>
        <p:nvGraphicFramePr>
          <p:cNvPr id="14" name="Схема 13">
            <a:extLst>
              <a:ext uri="{FF2B5EF4-FFF2-40B4-BE49-F238E27FC236}">
                <a16:creationId xmlns:a16="http://schemas.microsoft.com/office/drawing/2014/main" xmlns="" id="{C3094104-F889-0B73-6C8C-9B90AA198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8868659"/>
              </p:ext>
            </p:extLst>
          </p:nvPr>
        </p:nvGraphicFramePr>
        <p:xfrm>
          <a:off x="161674" y="3088521"/>
          <a:ext cx="8820472" cy="3014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B26C783-ABD2-CCD1-BE2B-927CC68A84EB}"/>
              </a:ext>
            </a:extLst>
          </p:cNvPr>
          <p:cNvSpPr txBox="1"/>
          <p:nvPr/>
        </p:nvSpPr>
        <p:spPr>
          <a:xfrm>
            <a:off x="2579425" y="3742065"/>
            <a:ext cx="3847125" cy="3000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Содержательный модуль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5063B51-A718-E492-E94F-5C1297FB9B30}"/>
              </a:ext>
            </a:extLst>
          </p:cNvPr>
          <p:cNvSpPr txBox="1"/>
          <p:nvPr/>
        </p:nvSpPr>
        <p:spPr>
          <a:xfrm>
            <a:off x="1433583" y="1954978"/>
            <a:ext cx="75485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условий для повышения качества образования </a:t>
            </a:r>
            <a:r>
              <a:rPr lang="ru-RU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школах,</a:t>
            </a:r>
            <a:r>
              <a:rPr lang="ru-RU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функционирующих в зоне риска снижения образовательных результатов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профилактика учебной неуспешности в общеобразовательных организациях; </a:t>
            </a:r>
          </a:p>
          <a:p>
            <a:pPr lvl="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ресурсного наполнения и выравнивающего финансирования школ, </a:t>
            </a:r>
            <a:r>
              <a:rPr lang="ru-RU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функционирующих 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зоне риска снижения образовательных результатов;</a:t>
            </a:r>
          </a:p>
          <a:p>
            <a:pPr lvl="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условий для развития профессионального роста учителей;</a:t>
            </a:r>
          </a:p>
          <a:p>
            <a:pPr lvl="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выстраивание сетевого (горизонтального) партнёрства школ, организация обмена опытом и распространения эффективных практик.</a:t>
            </a:r>
          </a:p>
        </p:txBody>
      </p:sp>
    </p:spTree>
    <p:extLst>
      <p:ext uri="{BB962C8B-B14F-4D97-AF65-F5344CB8AC3E}">
        <p14:creationId xmlns:p14="http://schemas.microsoft.com/office/powerpoint/2010/main" val="36967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2598" y="334701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Выполнение мероприятий, направленных на улучшение материально-технических условий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xmlns="" id="{D28AB079-4208-CC43-97E7-40AB7151B041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7599CC2-31F6-0A3D-FE09-F0C366472DD8}"/>
              </a:ext>
            </a:extLst>
          </p:cNvPr>
          <p:cNvSpPr txBox="1"/>
          <p:nvPr/>
        </p:nvSpPr>
        <p:spPr>
          <a:xfrm>
            <a:off x="1369087" y="1351536"/>
            <a:ext cx="6577903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Израсходованы денежные средства в размере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28 082 000 руб.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74E9012-6F0D-344B-88A8-6A7321FC7863}"/>
              </a:ext>
            </a:extLst>
          </p:cNvPr>
          <p:cNvSpPr txBox="1"/>
          <p:nvPr/>
        </p:nvSpPr>
        <p:spPr>
          <a:xfrm>
            <a:off x="2810380" y="1856207"/>
            <a:ext cx="3695315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Ремонт кабинетов, приобретение мебели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5037FE4-81C8-4E08-B641-8E59E6146462}"/>
              </a:ext>
            </a:extLst>
          </p:cNvPr>
          <p:cNvSpPr txBox="1"/>
          <p:nvPr/>
        </p:nvSpPr>
        <p:spPr>
          <a:xfrm>
            <a:off x="2093055" y="4325172"/>
            <a:ext cx="24300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«Гимназия №1» с. Красногвардейское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E798432F-2B0B-E712-AC84-EDF6F2BF7957}"/>
              </a:ext>
            </a:extLst>
          </p:cNvPr>
          <p:cNvSpPr/>
          <p:nvPr/>
        </p:nvSpPr>
        <p:spPr>
          <a:xfrm>
            <a:off x="-139193" y="3492330"/>
            <a:ext cx="2232248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8 им. А.Т. Галь с. Дмитриевское</a:t>
            </a:r>
          </a:p>
        </p:txBody>
      </p:sp>
      <p:pic>
        <p:nvPicPr>
          <p:cNvPr id="16" name="Picture 3" descr="C:\Users\admin\Desktop\Центры Точка роста\2024-2025\Фото\СОШ 10\физика 3.jpg">
            <a:extLst>
              <a:ext uri="{FF2B5EF4-FFF2-40B4-BE49-F238E27FC236}">
                <a16:creationId xmlns:a16="http://schemas.microsoft.com/office/drawing/2014/main" xmlns="" id="{2DD4B09C-1C31-61BB-26D8-DD38C5845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799" y="2599998"/>
            <a:ext cx="2232248" cy="167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BF432F49-6DC8-5A87-4FDB-EFACD4189437}"/>
              </a:ext>
            </a:extLst>
          </p:cNvPr>
          <p:cNvSpPr/>
          <p:nvPr/>
        </p:nvSpPr>
        <p:spPr>
          <a:xfrm>
            <a:off x="4504058" y="4429384"/>
            <a:ext cx="1777797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10 с. Покровское</a:t>
            </a:r>
          </a:p>
        </p:txBody>
      </p:sp>
      <p:pic>
        <p:nvPicPr>
          <p:cNvPr id="18" name="Picture 3" descr="C:\Users\admin\Desktop\Центры Точка роста\2023-2024\ФОТО\МКОУ Гимназия №1\Информатика Гимназия №1.jpg">
            <a:extLst>
              <a:ext uri="{FF2B5EF4-FFF2-40B4-BE49-F238E27FC236}">
                <a16:creationId xmlns:a16="http://schemas.microsoft.com/office/drawing/2014/main" xmlns="" id="{5F32450D-7C24-2D64-0208-561A3B972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774" y="2712499"/>
            <a:ext cx="2151627" cy="161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8C69C787-B2CB-4A75-84F2-2567C4CB620A}"/>
              </a:ext>
            </a:extLst>
          </p:cNvPr>
          <p:cNvSpPr/>
          <p:nvPr/>
        </p:nvSpPr>
        <p:spPr>
          <a:xfrm>
            <a:off x="6606481" y="3661901"/>
            <a:ext cx="243001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11 с. Красногвардейское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95DFE9B5-AA00-C3C4-55F7-9F8938AFB3B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69" y="1823683"/>
            <a:ext cx="2222299" cy="16686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57CEF40-786C-5789-5CAC-C70729BB994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7829" y="2083961"/>
            <a:ext cx="2338321" cy="138741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3963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D80312A-F580-9E8D-6FC6-7FFDAA674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D56E0A8-0F1D-B5DF-43D3-305159C767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5C2ABCE-087C-E426-4D53-DBD529BE39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5B70DF0-67BD-1CA7-2F67-1ED4379E4AD9}"/>
              </a:ext>
            </a:extLst>
          </p:cNvPr>
          <p:cNvSpPr/>
          <p:nvPr/>
        </p:nvSpPr>
        <p:spPr>
          <a:xfrm>
            <a:off x="702598" y="334701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Выполнение мероприятий, направленных на улучшение материально-технических условий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xmlns="" id="{96807B9C-3DC9-77B2-FEFD-0CADE461BDDE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dmin\Downloads\8a4368e1-db45-4124-928e-fa2ef164e852.jpg">
            <a:extLst>
              <a:ext uri="{FF2B5EF4-FFF2-40B4-BE49-F238E27FC236}">
                <a16:creationId xmlns:a16="http://schemas.microsoft.com/office/drawing/2014/main" xmlns="" id="{EFDE11B1-5BA0-1767-89C9-186CE4337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775" y="1060957"/>
            <a:ext cx="2100767" cy="15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C8218B-7D41-052B-5543-3D2FAE2D1118}"/>
              </a:ext>
            </a:extLst>
          </p:cNvPr>
          <p:cNvSpPr txBox="1"/>
          <p:nvPr/>
        </p:nvSpPr>
        <p:spPr>
          <a:xfrm>
            <a:off x="2476136" y="1350364"/>
            <a:ext cx="4155128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Оборудование для лингафонных кабинетов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159BE72-3CA1-536C-76A2-68FE963611D8}"/>
              </a:ext>
            </a:extLst>
          </p:cNvPr>
          <p:cNvSpPr/>
          <p:nvPr/>
        </p:nvSpPr>
        <p:spPr>
          <a:xfrm>
            <a:off x="-58739" y="2639364"/>
            <a:ext cx="2347281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«Гимназия №1» с. Красногвардейское</a:t>
            </a:r>
          </a:p>
        </p:txBody>
      </p:sp>
      <p:pic>
        <p:nvPicPr>
          <p:cNvPr id="11" name="Picture 2" descr="C:\Users\admin\Downloads\7b54e7f6-7c5f-435a-8248-43596da941d7.jpg">
            <a:extLst>
              <a:ext uri="{FF2B5EF4-FFF2-40B4-BE49-F238E27FC236}">
                <a16:creationId xmlns:a16="http://schemas.microsoft.com/office/drawing/2014/main" xmlns="" id="{0FFFA7F9-049B-5920-8949-5BECC715E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559" y="3142749"/>
            <a:ext cx="2110855" cy="158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AAD413FF-594C-09A1-95AC-CAD0635EDAE9}"/>
              </a:ext>
            </a:extLst>
          </p:cNvPr>
          <p:cNvSpPr/>
          <p:nvPr/>
        </p:nvSpPr>
        <p:spPr>
          <a:xfrm>
            <a:off x="6483781" y="4735718"/>
            <a:ext cx="2667329" cy="4514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8 им. А.Т. Галь </a:t>
            </a:r>
          </a:p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с. Дмитриевское</a:t>
            </a:r>
          </a:p>
        </p:txBody>
      </p:sp>
      <p:pic>
        <p:nvPicPr>
          <p:cNvPr id="13" name="Picture 2" descr="C:\Users\admin\Downloads\722dc771-b451-47f7-a61d-d1f459e401f3.jpg">
            <a:extLst>
              <a:ext uri="{FF2B5EF4-FFF2-40B4-BE49-F238E27FC236}">
                <a16:creationId xmlns:a16="http://schemas.microsoft.com/office/drawing/2014/main" xmlns="" id="{B0D166AA-1984-3300-8958-627E55333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012" y="1730119"/>
            <a:ext cx="2361691" cy="156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CF239EC9-E21A-625E-7F7E-5179F6B953B7}"/>
              </a:ext>
            </a:extLst>
          </p:cNvPr>
          <p:cNvSpPr/>
          <p:nvPr/>
        </p:nvSpPr>
        <p:spPr>
          <a:xfrm>
            <a:off x="4808536" y="2234596"/>
            <a:ext cx="1918932" cy="4514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7 </a:t>
            </a:r>
          </a:p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с. Преградное</a:t>
            </a:r>
          </a:p>
        </p:txBody>
      </p:sp>
      <p:pic>
        <p:nvPicPr>
          <p:cNvPr id="15" name="Picture 3" descr="C:\Users\admin\Downloads\WhatsApp Image 2025-09-02 at 12.07.47.jpeg">
            <a:extLst>
              <a:ext uri="{FF2B5EF4-FFF2-40B4-BE49-F238E27FC236}">
                <a16:creationId xmlns:a16="http://schemas.microsoft.com/office/drawing/2014/main" xmlns="" id="{65E92D0B-CD23-EC66-3495-E3BF7909E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160" y="3349035"/>
            <a:ext cx="2402997" cy="160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E6FD8128-EB9C-F901-0674-7FD2746D4598}"/>
              </a:ext>
            </a:extLst>
          </p:cNvPr>
          <p:cNvSpPr/>
          <p:nvPr/>
        </p:nvSpPr>
        <p:spPr>
          <a:xfrm>
            <a:off x="1657383" y="4945760"/>
            <a:ext cx="2275944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№9 с. </a:t>
            </a:r>
            <a:r>
              <a:rPr lang="ru-RU" sz="1200" b="1" spc="-23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Родыки</a:t>
            </a:r>
            <a:endParaRPr lang="ru-RU" sz="1200" b="1" spc="-23" dirty="0">
              <a:solidFill>
                <a:srgbClr val="1B31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C:\Users\admin\Downloads\d80f777b-5a2f-46b4-bb28-8cd774ffd58a.jpg">
            <a:extLst>
              <a:ext uri="{FF2B5EF4-FFF2-40B4-BE49-F238E27FC236}">
                <a16:creationId xmlns:a16="http://schemas.microsoft.com/office/drawing/2014/main" xmlns="" id="{A418F48D-479E-B7E4-625E-DA65F58E7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468" y="1168607"/>
            <a:ext cx="2284759" cy="128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94996D07-5BF7-3034-BA16-F4DBB1A4F806}"/>
              </a:ext>
            </a:extLst>
          </p:cNvPr>
          <p:cNvSpPr/>
          <p:nvPr/>
        </p:nvSpPr>
        <p:spPr>
          <a:xfrm>
            <a:off x="6741608" y="2573816"/>
            <a:ext cx="2110854" cy="4514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№12 </a:t>
            </a:r>
          </a:p>
          <a:p>
            <a:pPr marL="288968" algn="ctr">
              <a:spcBef>
                <a:spcPts val="54"/>
              </a:spcBef>
            </a:pPr>
            <a:r>
              <a:rPr lang="ru-RU" sz="1200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с. Красногвардейское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9A351B5D-0AC2-7A86-8D63-CDFDA17B1408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9678" y="3408226"/>
            <a:ext cx="1869319" cy="14019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245" y="3436427"/>
            <a:ext cx="2212173" cy="169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6F8F50-0971-EF03-3860-49174C378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69305F6-8B47-56C9-317B-9457F9F75A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33" y1="23000" x2="4000" y2="5875"/>
                        <a14:foregroundMark x1="4000" y1="7125" x2="94333" y2="7125"/>
                        <a14:foregroundMark x1="95333" y1="7125" x2="95000" y2="26125"/>
                        <a14:foregroundMark x1="92500" y1="19375" x2="9500" y2="19375"/>
                        <a14:foregroundMark x1="17333" y1="13250" x2="80667" y2="12750"/>
                        <a14:foregroundMark x1="76167" y1="23250" x2="25167" y2="2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57240"/>
            <a:ext cx="535733" cy="714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17A1A-3A83-8233-7924-BBFFDEC7B1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58" y1="25581" x2="6358" y2="25581"/>
                        <a14:foregroundMark x1="12139" y1="48837" x2="12139" y2="48837"/>
                        <a14:foregroundMark x1="4046" y1="78488" x2="4046" y2="78488"/>
                        <a14:foregroundMark x1="11561" y1="79070" x2="11561" y2="79070"/>
                        <a14:foregroundMark x1="17919" y1="80233" x2="17919" y2="80233"/>
                        <a14:foregroundMark x1="23121" y1="81977" x2="23121" y2="81977"/>
                        <a14:foregroundMark x1="27746" y1="81977" x2="27746" y2="81977"/>
                        <a14:foregroundMark x1="34104" y1="81977" x2="34104" y2="81977"/>
                        <a14:foregroundMark x1="39306" y1="81395" x2="39306" y2="81395"/>
                        <a14:foregroundMark x1="43931" y1="80233" x2="43931" y2="80233"/>
                        <a14:foregroundMark x1="50867" y1="80814" x2="50867" y2="80814"/>
                        <a14:foregroundMark x1="54913" y1="80233" x2="54913" y2="80233"/>
                        <a14:foregroundMark x1="60116" y1="81395" x2="60116" y2="81395"/>
                        <a14:foregroundMark x1="6936" y1="88372" x2="6936" y2="88372"/>
                        <a14:foregroundMark x1="9827" y1="88953" x2="9827" y2="88953"/>
                        <a14:foregroundMark x1="16185" y1="88953" x2="16185" y2="88953"/>
                        <a14:foregroundMark x1="20809" y1="88953" x2="20809" y2="88953"/>
                        <a14:foregroundMark x1="27168" y1="90116" x2="27168" y2="90116"/>
                        <a14:foregroundMark x1="32948" y1="89535" x2="32948" y2="89535"/>
                        <a14:foregroundMark x1="39306" y1="90116" x2="39306" y2="90116"/>
                        <a14:foregroundMark x1="45087" y1="88953" x2="45087" y2="88953"/>
                        <a14:foregroundMark x1="50289" y1="88372" x2="50289" y2="88372"/>
                        <a14:foregroundMark x1="56647" y1="89535" x2="56647" y2="89535"/>
                        <a14:foregroundMark x1="61850" y1="89535" x2="61850" y2="89535"/>
                        <a14:foregroundMark x1="67052" y1="89535" x2="67052" y2="89535"/>
                        <a14:foregroundMark x1="73410" y1="88953" x2="73410" y2="88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7" y="57240"/>
            <a:ext cx="720080" cy="714310"/>
          </a:xfrm>
          <a:prstGeom prst="rect">
            <a:avLst/>
          </a:prstGeom>
        </p:spPr>
      </p:pic>
      <p:pic>
        <p:nvPicPr>
          <p:cNvPr id="7" name="Picture 3" descr="C:\Users\admin\Downloads\WhatsApp Image 2025-09-02 at 11.40.55 (2)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73" y="1629600"/>
            <a:ext cx="2756583" cy="15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admin\Downloads\ee99d52c-708a-4b61-8764-14fa8beb066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1128" y="1678300"/>
            <a:ext cx="3016881" cy="15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admin\Downloads\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7875" y="1332458"/>
            <a:ext cx="2416079" cy="185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62181" y="3158270"/>
            <a:ext cx="2995427" cy="288533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pPr marL="288939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7 с. Преградное</a:t>
            </a:r>
          </a:p>
        </p:txBody>
      </p:sp>
      <p:pic>
        <p:nvPicPr>
          <p:cNvPr id="12" name="Picture 2" descr="C:\Users\admin\Downloads\WhatsApp Image 2025-09-02 at 11.40.56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391" y="3481368"/>
            <a:ext cx="2754665" cy="154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309893" y="3253924"/>
            <a:ext cx="2676501" cy="288533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pPr marL="288939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9 с. </a:t>
            </a:r>
            <a:r>
              <a:rPr lang="ru-RU" b="1" spc="-23" dirty="0" err="1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Родыки</a:t>
            </a:r>
            <a:endParaRPr lang="ru-RU" b="1" spc="-23" dirty="0">
              <a:solidFill>
                <a:srgbClr val="1B31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Users\admin\Downloads\aafed5d7-8520-4ff1-80d5-e0e9bf21a253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951" y="3629658"/>
            <a:ext cx="3024058" cy="148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107739" y="3224164"/>
            <a:ext cx="3036261" cy="288533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pPr marL="288939" algn="ctr">
              <a:spcBef>
                <a:spcPts val="54"/>
              </a:spcBef>
            </a:pPr>
            <a:r>
              <a:rPr lang="ru-RU" b="1" spc="-23" dirty="0">
                <a:solidFill>
                  <a:srgbClr val="1B3181"/>
                </a:solidFill>
                <a:latin typeface="Times New Roman" pitchFamily="18" charset="0"/>
                <a:cs typeface="Times New Roman" pitchFamily="18" charset="0"/>
              </a:rPr>
              <a:t>МКОУ СОШ № 5 с. Привольное</a:t>
            </a:r>
          </a:p>
        </p:txBody>
      </p:sp>
      <p:pic>
        <p:nvPicPr>
          <p:cNvPr id="16" name="Picture 7" descr="C:\Users\admin\Downloads\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904" y="3616409"/>
            <a:ext cx="2453751" cy="148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6">
            <a:extLst>
              <a:ext uri="{FF2B5EF4-FFF2-40B4-BE49-F238E27FC236}">
                <a16:creationId xmlns:a16="http://schemas.microsoft.com/office/drawing/2014/main" xmlns="" id="{A6767498-12A1-2B5D-6F25-7A01FAB3BBF0}"/>
              </a:ext>
            </a:extLst>
          </p:cNvPr>
          <p:cNvSpPr/>
          <p:nvPr/>
        </p:nvSpPr>
        <p:spPr>
          <a:xfrm>
            <a:off x="749172" y="71253"/>
            <a:ext cx="7817735" cy="394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12600" rIns="0" bIns="0" anchor="t">
            <a:spAutoFit/>
          </a:bodyPr>
          <a:lstStyle/>
          <a:p>
            <a:pPr marL="9450" algn="ctr">
              <a:spcBef>
                <a:spcPts val="74"/>
              </a:spcBef>
            </a:pPr>
            <a:r>
              <a:rPr lang="ru-RU" sz="1200" b="1" spc="-11" dirty="0">
                <a:solidFill>
                  <a:srgbClr val="1B4588"/>
                </a:solidFill>
                <a:latin typeface="Times New Roman" pitchFamily="18" charset="0"/>
                <a:cs typeface="Times New Roman" pitchFamily="18" charset="0"/>
              </a:rPr>
              <a:t>Отдел образования администрации Красногвардейского муниципального округа Ставропольского края</a:t>
            </a:r>
          </a:p>
          <a:p>
            <a:pPr marL="9450" algn="ctr">
              <a:spcBef>
                <a:spcPts val="74"/>
              </a:spcBef>
            </a:pPr>
            <a:endParaRPr lang="ru-RU" sz="12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56271ED-0B3E-30FD-4641-02F2BB3E175A}"/>
              </a:ext>
            </a:extLst>
          </p:cNvPr>
          <p:cNvSpPr/>
          <p:nvPr/>
        </p:nvSpPr>
        <p:spPr>
          <a:xfrm>
            <a:off x="805610" y="203951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Выполнение мероприятий, направленных на улучшение материально-технических условий в общеобразовательных организациях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27644" y="1226049"/>
            <a:ext cx="4137600" cy="300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67" tIns="34283" rIns="68567" bIns="34283" rtlCol="0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Установлено периметральное ограждение </a:t>
            </a:r>
          </a:p>
        </p:txBody>
      </p:sp>
    </p:spTree>
    <p:extLst>
      <p:ext uri="{BB962C8B-B14F-4D97-AF65-F5344CB8AC3E}">
        <p14:creationId xmlns:p14="http://schemas.microsoft.com/office/powerpoint/2010/main" val="8874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оклад 2024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Доклад 2024</Template>
  <TotalTime>6466</TotalTime>
  <Words>1370</Words>
  <Application>Microsoft Office PowerPoint</Application>
  <PresentationFormat>Экран (16:9)</PresentationFormat>
  <Paragraphs>233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Доклад 2024</vt:lpstr>
      <vt:lpstr>PDF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HP</cp:lastModifiedBy>
  <cp:revision>253</cp:revision>
  <cp:lastPrinted>2026-02-19T11:56:40Z</cp:lastPrinted>
  <dcterms:created xsi:type="dcterms:W3CDTF">2024-08-25T07:45:55Z</dcterms:created>
  <dcterms:modified xsi:type="dcterms:W3CDTF">2026-02-24T11:24:51Z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2023-06-28T00:00:00Z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2024-07-22T00:00:00Z</vt:filetime>
  </property>
  <property fmtid="{D5CDD505-2E9C-101B-9397-08002B2CF9AE}" pid="5" name="PresentationFormat">
    <vt:lpwstr>Широкоэкранный</vt:lpwstr>
  </property>
  <property fmtid="{D5CDD505-2E9C-101B-9397-08002B2CF9AE}" pid="6" name="Slides">
    <vt:i4>22</vt:i4>
  </property>
</Properties>
</file>